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1" r:id="rId3"/>
    <p:sldId id="257" r:id="rId4"/>
    <p:sldId id="259" r:id="rId5"/>
    <p:sldId id="276" r:id="rId6"/>
    <p:sldId id="258" r:id="rId7"/>
    <p:sldId id="268" r:id="rId8"/>
    <p:sldId id="267" r:id="rId9"/>
    <p:sldId id="270" r:id="rId10"/>
    <p:sldId id="277" r:id="rId11"/>
    <p:sldId id="266" r:id="rId12"/>
    <p:sldId id="262" r:id="rId13"/>
    <p:sldId id="273" r:id="rId14"/>
    <p:sldId id="260" r:id="rId15"/>
    <p:sldId id="275" r:id="rId16"/>
    <p:sldId id="274" r:id="rId17"/>
    <p:sldId id="261" r:id="rId18"/>
  </p:sldIdLst>
  <p:sldSz cx="9144000" cy="6858000" type="screen4x3"/>
  <p:notesSz cx="7099300" cy="10234613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154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Modifiez le style des sous-titres du masque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30/06/2021</a:t>
            </a:fld>
            <a:endParaRPr lang="fr-BE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30/06/2021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30/06/2021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30/06/2021</a:t>
            </a:fld>
            <a:endParaRPr lang="fr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30/06/2021</a:t>
            </a:fld>
            <a:endParaRPr lang="fr-B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30/06/2021</a:t>
            </a:fld>
            <a:endParaRPr lang="fr-B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30/06/2021</a:t>
            </a:fld>
            <a:endParaRPr lang="fr-B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30/06/2021</a:t>
            </a:fld>
            <a:endParaRPr lang="fr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30/06/2021</a:t>
            </a:fld>
            <a:endParaRPr lang="fr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30/06/2021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30/06/2021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Modifiez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A309A6D-C09C-4548-B29A-6CF363A7E532}" type="datetimeFigureOut">
              <a:rPr lang="fr-FR" smtClean="0"/>
              <a:t>30/06/2021</a:t>
            </a:fld>
            <a:endParaRPr lang="fr-BE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7" Type="http://schemas.openxmlformats.org/officeDocument/2006/relationships/image" Target="../media/image11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g"/><Relationship Id="rId5" Type="http://schemas.openxmlformats.org/officeDocument/2006/relationships/image" Target="../media/image9.jpeg"/><Relationship Id="rId4" Type="http://schemas.openxmlformats.org/officeDocument/2006/relationships/image" Target="../media/image8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5.jpeg"/><Relationship Id="rId4" Type="http://schemas.openxmlformats.org/officeDocument/2006/relationships/image" Target="../media/image14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7" Type="http://schemas.openxmlformats.org/officeDocument/2006/relationships/image" Target="../media/image21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5.png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astronomie-va.com/forum/viewforum.php?f=30" TargetMode="External"/><Relationship Id="rId3" Type="http://schemas.openxmlformats.org/officeDocument/2006/relationships/hyperlink" Target="https://cac-31.org/2020/09/10/observer-le-ciel-profond-en-visuel-assiste/" TargetMode="External"/><Relationship Id="rId7" Type="http://schemas.openxmlformats.org/officeDocument/2006/relationships/hyperlink" Target="https://www.webastro.net/noctua/visuel_assiste/" TargetMode="External"/><Relationship Id="rId2" Type="http://schemas.openxmlformats.org/officeDocument/2006/relationships/hyperlink" Target="http://sebbastro.e-monsite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astrosurf.com/topic/115472-visuel-assist%C3%A9-%C3%A9change-sur-cette-technique-dobservation/" TargetMode="External"/><Relationship Id="rId5" Type="http://schemas.openxmlformats.org/officeDocument/2006/relationships/hyperlink" Target="http://www.astronomie-va.com/forum/index.php" TargetMode="External"/><Relationship Id="rId10" Type="http://schemas.openxmlformats.org/officeDocument/2006/relationships/hyperlink" Target="http://sebbastro.e-monsite.com/videos/" TargetMode="External"/><Relationship Id="rId4" Type="http://schemas.openxmlformats.org/officeDocument/2006/relationships/hyperlink" Target="http://loindansleciel.over-blog.com/2020/02/du-visuel-assiste-avec-un-dobson-300/1500.html" TargetMode="External"/><Relationship Id="rId9" Type="http://schemas.openxmlformats.org/officeDocument/2006/relationships/hyperlink" Target="https://www.cieletespace.fr/actualites/test-la-revolution-de-l-observation-visuelle-assistee-pour-l-astronomie-amateu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Introduction au</a:t>
            </a:r>
            <a:br>
              <a:rPr lang="fr-FR" dirty="0" smtClean="0"/>
            </a:br>
            <a:r>
              <a:rPr lang="fr-FR" dirty="0" smtClean="0"/>
              <a:t> Visuel Assisté (VA)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err="1" smtClean="0"/>
              <a:t>Electronically-assisted</a:t>
            </a:r>
            <a:r>
              <a:rPr lang="fr-FR" dirty="0" smtClean="0"/>
              <a:t> </a:t>
            </a:r>
            <a:r>
              <a:rPr lang="fr-FR" dirty="0" err="1"/>
              <a:t>astronomy</a:t>
            </a:r>
            <a:r>
              <a:rPr lang="fr-FR" dirty="0"/>
              <a:t> (EAA) 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3" y="4149080"/>
            <a:ext cx="3024337" cy="2016224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951543" y="5721975"/>
            <a:ext cx="13809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Version 1.2 </a:t>
            </a:r>
            <a:endParaRPr lang="fr-FR" b="1" dirty="0"/>
          </a:p>
        </p:txBody>
      </p:sp>
      <p:sp>
        <p:nvSpPr>
          <p:cNvPr id="6" name="ZoneTexte 5"/>
          <p:cNvSpPr txBox="1"/>
          <p:nvPr/>
        </p:nvSpPr>
        <p:spPr>
          <a:xfrm>
            <a:off x="4788024" y="4149079"/>
            <a:ext cx="358739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Présentation préparée</a:t>
            </a:r>
          </a:p>
          <a:p>
            <a:r>
              <a:rPr lang="fr-FR" dirty="0" smtClean="0"/>
              <a:t>Par </a:t>
            </a:r>
            <a:r>
              <a:rPr lang="fr-FR" dirty="0" err="1" smtClean="0"/>
              <a:t>Mickaelle</a:t>
            </a:r>
            <a:r>
              <a:rPr lang="fr-FR" dirty="0" smtClean="0"/>
              <a:t> B.(</a:t>
            </a:r>
            <a:r>
              <a:rPr lang="fr-FR" dirty="0" err="1" smtClean="0"/>
              <a:t>Kaelig</a:t>
            </a:r>
            <a:r>
              <a:rPr lang="fr-FR" dirty="0" smtClean="0"/>
              <a:t>)</a:t>
            </a:r>
          </a:p>
          <a:p>
            <a:r>
              <a:rPr lang="fr-FR" dirty="0" smtClean="0"/>
              <a:t>Avec la participation des membres</a:t>
            </a:r>
          </a:p>
          <a:p>
            <a:r>
              <a:rPr lang="fr-FR" dirty="0"/>
              <a:t>d</a:t>
            </a:r>
            <a:r>
              <a:rPr lang="fr-FR" dirty="0" smtClean="0"/>
              <a:t>u forum Astronomie-VA</a:t>
            </a:r>
            <a:endParaRPr lang="fr-FR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520" y="5537309"/>
            <a:ext cx="2441768" cy="1255989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4080" y="5527925"/>
            <a:ext cx="666408" cy="666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974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Plan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r-FR" dirty="0" smtClean="0"/>
              <a:t>Introduction</a:t>
            </a:r>
          </a:p>
          <a:p>
            <a:r>
              <a:rPr lang="fr-FR" dirty="0" smtClean="0"/>
              <a:t>Principe du live-</a:t>
            </a:r>
            <a:r>
              <a:rPr lang="fr-FR" dirty="0" err="1" smtClean="0"/>
              <a:t>stacking</a:t>
            </a:r>
            <a:endParaRPr lang="fr-FR" dirty="0" smtClean="0"/>
          </a:p>
          <a:p>
            <a:r>
              <a:rPr lang="fr-FR" dirty="0" smtClean="0"/>
              <a:t>Le </a:t>
            </a:r>
            <a:r>
              <a:rPr lang="fr-FR" dirty="0" smtClean="0"/>
              <a:t>matériel</a:t>
            </a:r>
          </a:p>
          <a:p>
            <a:pPr lvl="1"/>
            <a:r>
              <a:rPr lang="fr-FR" dirty="0" smtClean="0"/>
              <a:t>Exemples</a:t>
            </a:r>
          </a:p>
          <a:p>
            <a:pPr lvl="1"/>
            <a:r>
              <a:rPr lang="fr-FR" dirty="0" smtClean="0"/>
              <a:t>VA au </a:t>
            </a:r>
            <a:r>
              <a:rPr lang="fr-FR" dirty="0" err="1" smtClean="0"/>
              <a:t>Dobson</a:t>
            </a:r>
            <a:endParaRPr lang="fr-FR" dirty="0" smtClean="0"/>
          </a:p>
          <a:p>
            <a:pPr lvl="1"/>
            <a:r>
              <a:rPr lang="fr-FR" dirty="0" smtClean="0"/>
              <a:t>VA &amp; Monture Equatoriale</a:t>
            </a:r>
          </a:p>
          <a:p>
            <a:pPr lvl="1"/>
            <a:r>
              <a:rPr lang="fr-FR" dirty="0" smtClean="0"/>
              <a:t>VA &amp; Monture Azimutale</a:t>
            </a:r>
          </a:p>
          <a:p>
            <a:pPr lvl="1"/>
            <a:r>
              <a:rPr lang="fr-FR" dirty="0" smtClean="0"/>
              <a:t>VA avec un objectif d’APN</a:t>
            </a:r>
            <a:endParaRPr lang="fr-FR" dirty="0" smtClean="0"/>
          </a:p>
          <a:p>
            <a:r>
              <a:rPr lang="fr-FR" dirty="0" smtClean="0"/>
              <a:t>Logiciel: live </a:t>
            </a:r>
            <a:r>
              <a:rPr lang="fr-FR" dirty="0" err="1" smtClean="0"/>
              <a:t>stacking</a:t>
            </a:r>
            <a:endParaRPr lang="fr-FR" dirty="0" smtClean="0"/>
          </a:p>
          <a:p>
            <a:r>
              <a:rPr lang="fr-FR" dirty="0" smtClean="0"/>
              <a:t>Avantages &amp; limites du visuel assisté</a:t>
            </a:r>
            <a:endParaRPr lang="fr-FR" dirty="0" smtClean="0"/>
          </a:p>
          <a:p>
            <a:r>
              <a:rPr lang="fr-FR" dirty="0" smtClean="0"/>
              <a:t>Conclusion</a:t>
            </a:r>
          </a:p>
          <a:p>
            <a:r>
              <a:rPr lang="fr-FR" dirty="0" smtClean="0"/>
              <a:t>Sources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421404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648072"/>
          </a:xfrm>
        </p:spPr>
        <p:txBody>
          <a:bodyPr>
            <a:normAutofit fontScale="90000"/>
          </a:bodyPr>
          <a:lstStyle/>
          <a:p>
            <a:r>
              <a:rPr lang="fr-FR" sz="4000" dirty="0" smtClean="0"/>
              <a:t>Introduction (1/2)</a:t>
            </a:r>
            <a:endParaRPr lang="fr-FR" sz="40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805264"/>
          </a:xfrm>
        </p:spPr>
        <p:txBody>
          <a:bodyPr>
            <a:normAutofit fontScale="92500" lnSpcReduction="20000"/>
          </a:bodyPr>
          <a:lstStyle/>
          <a:p>
            <a:r>
              <a:rPr lang="fr-FR" sz="2000" dirty="0" smtClean="0"/>
              <a:t>Grâce aux progrès (capteurs &amp; logiciels), il est possible d’acquérir et d’empiler plusieurs images alignées d’un objet du ciel et de le voir </a:t>
            </a:r>
            <a:r>
              <a:rPr lang="fr-FR" sz="2000" b="1" u="sng" dirty="0" smtClean="0"/>
              <a:t>s’afficher en temps réel ou en léger différé </a:t>
            </a:r>
            <a:r>
              <a:rPr lang="fr-FR" sz="2000" dirty="0" smtClean="0"/>
              <a:t>sur un écran (PC, tablette). </a:t>
            </a:r>
          </a:p>
          <a:p>
            <a:pPr marL="0" indent="0">
              <a:buNone/>
            </a:pPr>
            <a:endParaRPr lang="fr-FR" sz="2000" dirty="0" smtClean="0"/>
          </a:p>
          <a:p>
            <a:r>
              <a:rPr lang="fr-FR" sz="2000" b="1" dirty="0" smtClean="0"/>
              <a:t>Le point de départ, comme en </a:t>
            </a:r>
            <a:r>
              <a:rPr lang="fr-FR" sz="2000" b="1" dirty="0" err="1" smtClean="0"/>
              <a:t>astrophoto</a:t>
            </a:r>
            <a:r>
              <a:rPr lang="fr-FR" sz="2000" b="1" dirty="0" smtClean="0"/>
              <a:t>, c’est de remplacer l’oculaire par un capteur numérique qui permettra d’imager sur plusieurs secondes et de s’affranchir des limites de nos yeux</a:t>
            </a:r>
            <a:r>
              <a:rPr lang="fr-FR" sz="2000" b="1" dirty="0" smtClean="0"/>
              <a:t>. </a:t>
            </a:r>
          </a:p>
          <a:p>
            <a:endParaRPr lang="fr-FR" sz="2000" b="1" dirty="0"/>
          </a:p>
          <a:p>
            <a:r>
              <a:rPr lang="fr-FR" sz="2000" b="1" dirty="0" smtClean="0"/>
              <a:t>Par </a:t>
            </a:r>
            <a:r>
              <a:rPr lang="fr-FR" sz="2000" b="1" dirty="0" smtClean="0"/>
              <a:t>rapport à un oculaire, </a:t>
            </a:r>
            <a:r>
              <a:rPr lang="fr-FR" sz="2000" b="1" dirty="0"/>
              <a:t>o</a:t>
            </a:r>
            <a:r>
              <a:rPr lang="fr-FR" sz="2000" b="1" dirty="0" smtClean="0"/>
              <a:t>n gagne une magnitude de 5 à 6 avec une vue beaucoup détaillée (suivant le setup &amp; la technicité de l’</a:t>
            </a:r>
            <a:r>
              <a:rPr lang="fr-FR" sz="2000" b="1" dirty="0" err="1" smtClean="0"/>
              <a:t>astram</a:t>
            </a:r>
            <a:r>
              <a:rPr lang="fr-FR" sz="2000" b="1" dirty="0" smtClean="0"/>
              <a:t>).</a:t>
            </a:r>
          </a:p>
          <a:p>
            <a:endParaRPr lang="fr-FR" sz="2000" b="1" dirty="0"/>
          </a:p>
          <a:p>
            <a:r>
              <a:rPr lang="fr-FR" sz="2000" b="1" dirty="0" smtClean="0"/>
              <a:t>Le live-</a:t>
            </a:r>
            <a:r>
              <a:rPr lang="fr-FR" sz="2000" b="1" dirty="0" err="1" smtClean="0"/>
              <a:t>stacking</a:t>
            </a:r>
            <a:r>
              <a:rPr lang="fr-FR" sz="2000" b="1" dirty="0" smtClean="0"/>
              <a:t> est une technique automatisée (par le logiciel d’acquisition) d’empilement &amp; d’alignement (sur des étoiles) des images prises en direct.</a:t>
            </a:r>
            <a:endParaRPr lang="fr-FR" sz="2000" dirty="0" smtClean="0"/>
          </a:p>
          <a:p>
            <a:pPr marL="0" indent="0">
              <a:buNone/>
            </a:pPr>
            <a:endParaRPr lang="fr-FR" sz="2000" dirty="0" smtClean="0"/>
          </a:p>
          <a:p>
            <a:r>
              <a:rPr lang="fr-FR" sz="2000" dirty="0" smtClean="0"/>
              <a:t>Pour ce faire, il faut:</a:t>
            </a:r>
          </a:p>
          <a:p>
            <a:pPr lvl="1"/>
            <a:r>
              <a:rPr lang="fr-FR" sz="1800" dirty="0" smtClean="0"/>
              <a:t>Un objectif optique: lunette, télescope, objectif APN, jumelles,…</a:t>
            </a:r>
          </a:p>
          <a:p>
            <a:pPr lvl="1"/>
            <a:r>
              <a:rPr lang="fr-FR" sz="1800" dirty="0" smtClean="0"/>
              <a:t>Un capteur: APN, caméra CCD, caméra CMOS, intensificateur, …</a:t>
            </a:r>
          </a:p>
          <a:p>
            <a:pPr lvl="1"/>
            <a:r>
              <a:rPr lang="fr-FR" sz="1800" dirty="0" smtClean="0"/>
              <a:t>Un logiciel d’</a:t>
            </a:r>
            <a:r>
              <a:rPr lang="fr-FR" sz="1800" dirty="0" err="1" smtClean="0"/>
              <a:t>acquistion</a:t>
            </a:r>
            <a:r>
              <a:rPr lang="fr-FR" sz="1800" dirty="0" smtClean="0"/>
              <a:t> </a:t>
            </a:r>
            <a:r>
              <a:rPr lang="fr-FR" sz="1800" dirty="0" smtClean="0"/>
              <a:t>live-</a:t>
            </a:r>
            <a:r>
              <a:rPr lang="fr-FR" sz="1800" dirty="0" err="1" smtClean="0"/>
              <a:t>stacking</a:t>
            </a:r>
            <a:r>
              <a:rPr lang="fr-FR" sz="1800" dirty="0" smtClean="0"/>
              <a:t> avec </a:t>
            </a:r>
            <a:r>
              <a:rPr lang="fr-FR" sz="1800" dirty="0" smtClean="0"/>
              <a:t>écran: intégré sur le setup (</a:t>
            </a:r>
            <a:r>
              <a:rPr lang="fr-FR" sz="1800" dirty="0" err="1" smtClean="0"/>
              <a:t>Evscope</a:t>
            </a:r>
            <a:r>
              <a:rPr lang="fr-FR" sz="1800" dirty="0" smtClean="0"/>
              <a:t>, </a:t>
            </a:r>
            <a:r>
              <a:rPr lang="fr-FR" sz="1800" dirty="0" err="1" smtClean="0"/>
              <a:t>ASIair+tablette</a:t>
            </a:r>
            <a:r>
              <a:rPr lang="fr-FR" sz="1800" dirty="0" smtClean="0"/>
              <a:t>) ou déporté sur un PC en wifi ou en USB (</a:t>
            </a:r>
            <a:r>
              <a:rPr lang="fr-FR" sz="1800" dirty="0" err="1" smtClean="0"/>
              <a:t>Sharpcap</a:t>
            </a:r>
            <a:r>
              <a:rPr lang="fr-FR" sz="1800" dirty="0" smtClean="0"/>
              <a:t>, </a:t>
            </a:r>
            <a:r>
              <a:rPr lang="fr-FR" sz="1800" dirty="0" err="1" smtClean="0"/>
              <a:t>Asilive</a:t>
            </a:r>
            <a:r>
              <a:rPr lang="fr-FR" sz="1800" dirty="0" smtClean="0"/>
              <a:t>, </a:t>
            </a:r>
            <a:r>
              <a:rPr lang="fr-FR" sz="1800" dirty="0" err="1" smtClean="0"/>
              <a:t>Ekos</a:t>
            </a:r>
            <a:r>
              <a:rPr lang="fr-FR" sz="1800" dirty="0" smtClean="0"/>
              <a:t>, …).</a:t>
            </a:r>
            <a:endParaRPr lang="fr-FR" sz="1800" dirty="0"/>
          </a:p>
        </p:txBody>
      </p:sp>
    </p:spTree>
    <p:extLst>
      <p:ext uri="{BB962C8B-B14F-4D97-AF65-F5344CB8AC3E}">
        <p14:creationId xmlns:p14="http://schemas.microsoft.com/office/powerpoint/2010/main" val="3476891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564672"/>
          </a:xfrm>
        </p:spPr>
        <p:txBody>
          <a:bodyPr>
            <a:noAutofit/>
          </a:bodyPr>
          <a:lstStyle/>
          <a:p>
            <a:r>
              <a:rPr lang="fr-FR" sz="4000" dirty="0" smtClean="0"/>
              <a:t>Introduction (2/2)</a:t>
            </a:r>
            <a:endParaRPr lang="fr-FR" sz="40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234440"/>
            <a:ext cx="8229600" cy="5623560"/>
          </a:xfrm>
        </p:spPr>
        <p:txBody>
          <a:bodyPr>
            <a:normAutofit fontScale="92500" lnSpcReduction="10000"/>
          </a:bodyPr>
          <a:lstStyle/>
          <a:p>
            <a:r>
              <a:rPr lang="fr-FR" sz="2400" dirty="0" smtClean="0"/>
              <a:t>L’</a:t>
            </a:r>
            <a:r>
              <a:rPr lang="fr-FR" sz="2400" dirty="0" err="1" smtClean="0"/>
              <a:t>Electronically</a:t>
            </a:r>
            <a:r>
              <a:rPr lang="fr-FR" sz="2400" dirty="0" smtClean="0"/>
              <a:t> </a:t>
            </a:r>
            <a:r>
              <a:rPr lang="fr-FR" sz="2400" dirty="0" err="1"/>
              <a:t>A</a:t>
            </a:r>
            <a:r>
              <a:rPr lang="fr-FR" sz="2400" dirty="0" err="1" smtClean="0"/>
              <a:t>stronomy</a:t>
            </a:r>
            <a:r>
              <a:rPr lang="fr-FR" sz="2400" dirty="0" smtClean="0"/>
              <a:t> </a:t>
            </a:r>
            <a:r>
              <a:rPr lang="fr-FR" sz="2400" dirty="0" smtClean="0"/>
              <a:t>(</a:t>
            </a:r>
            <a:r>
              <a:rPr lang="fr-FR" sz="2400" dirty="0" smtClean="0"/>
              <a:t>EA</a:t>
            </a:r>
            <a:r>
              <a:rPr lang="fr-FR" sz="2400" dirty="0" smtClean="0"/>
              <a:t>) peut se partager en deux branches complémentaires:</a:t>
            </a:r>
          </a:p>
          <a:p>
            <a:pPr lvl="1"/>
            <a:r>
              <a:rPr lang="fr-FR" sz="2000" dirty="0" smtClean="0"/>
              <a:t>L’</a:t>
            </a:r>
            <a:r>
              <a:rPr lang="fr-FR" sz="2000" dirty="0" err="1" smtClean="0"/>
              <a:t>astrophoto</a:t>
            </a:r>
            <a:r>
              <a:rPr lang="fr-FR" sz="2000" dirty="0" smtClean="0"/>
              <a:t>: on privilégie l’approfondissement du sujet.</a:t>
            </a:r>
          </a:p>
          <a:p>
            <a:pPr lvl="1"/>
            <a:r>
              <a:rPr lang="fr-FR" sz="2000" dirty="0" smtClean="0"/>
              <a:t>L’</a:t>
            </a:r>
            <a:r>
              <a:rPr lang="fr-FR" sz="2000" dirty="0" err="1"/>
              <a:t>E</a:t>
            </a:r>
            <a:r>
              <a:rPr lang="fr-FR" sz="2000" dirty="0" err="1" smtClean="0"/>
              <a:t>lectronically</a:t>
            </a:r>
            <a:r>
              <a:rPr lang="fr-FR" sz="2000" dirty="0" smtClean="0"/>
              <a:t> </a:t>
            </a:r>
            <a:r>
              <a:rPr lang="fr-FR" sz="2000" dirty="0" err="1"/>
              <a:t>A</a:t>
            </a:r>
            <a:r>
              <a:rPr lang="fr-FR" sz="2000" dirty="0" err="1" smtClean="0"/>
              <a:t>ssisted</a:t>
            </a:r>
            <a:r>
              <a:rPr lang="fr-FR" sz="2000" dirty="0" smtClean="0"/>
              <a:t> </a:t>
            </a:r>
            <a:r>
              <a:rPr lang="fr-FR" sz="2000" dirty="0" err="1"/>
              <a:t>A</a:t>
            </a:r>
            <a:r>
              <a:rPr lang="fr-FR" sz="2000" dirty="0" err="1" smtClean="0"/>
              <a:t>stronomy</a:t>
            </a:r>
            <a:r>
              <a:rPr lang="fr-FR" sz="2000" dirty="0" smtClean="0"/>
              <a:t> (EAA) ou </a:t>
            </a:r>
            <a:r>
              <a:rPr lang="fr-FR" sz="2000" dirty="0"/>
              <a:t>V</a:t>
            </a:r>
            <a:r>
              <a:rPr lang="fr-FR" sz="2000" dirty="0" smtClean="0"/>
              <a:t>isuel </a:t>
            </a:r>
            <a:r>
              <a:rPr lang="fr-FR" sz="2000" dirty="0"/>
              <a:t>A</a:t>
            </a:r>
            <a:r>
              <a:rPr lang="fr-FR" sz="2000" dirty="0" smtClean="0"/>
              <a:t>ssisté </a:t>
            </a:r>
            <a:r>
              <a:rPr lang="fr-FR" sz="2000" dirty="0" smtClean="0"/>
              <a:t>(VA): on privilégie la vision instantanée du sujet sur l’écran. </a:t>
            </a:r>
            <a:r>
              <a:rPr lang="fr-FR" sz="2000" dirty="0" smtClean="0"/>
              <a:t>La traduction « Visuel Assisté » entraine des confusions, le </a:t>
            </a:r>
            <a:r>
              <a:rPr lang="fr-FR" sz="2000" dirty="0" smtClean="0"/>
              <a:t>terme « </a:t>
            </a:r>
            <a:r>
              <a:rPr lang="fr-FR" sz="2000" dirty="0" err="1" smtClean="0"/>
              <a:t>AstroPolaroid</a:t>
            </a:r>
            <a:r>
              <a:rPr lang="fr-FR" sz="2000" dirty="0" smtClean="0"/>
              <a:t> » </a:t>
            </a:r>
            <a:r>
              <a:rPr lang="fr-FR" sz="2000" dirty="0" smtClean="0"/>
              <a:t>conviendrait mieux </a:t>
            </a:r>
            <a:r>
              <a:rPr lang="fr-FR" sz="2000" dirty="0" smtClean="0"/>
              <a:t>que le terme VA.</a:t>
            </a:r>
          </a:p>
          <a:p>
            <a:pPr marL="393192" lvl="1" indent="0">
              <a:buNone/>
            </a:pPr>
            <a:endParaRPr lang="fr-FR" sz="2400" dirty="0" smtClean="0"/>
          </a:p>
          <a:p>
            <a:r>
              <a:rPr lang="fr-FR" sz="2400" dirty="0" smtClean="0"/>
              <a:t>De cette base </a:t>
            </a:r>
            <a:r>
              <a:rPr lang="fr-FR" sz="2400" dirty="0" smtClean="0"/>
              <a:t>commune EA, </a:t>
            </a:r>
            <a:r>
              <a:rPr lang="fr-FR" sz="2400" dirty="0" smtClean="0"/>
              <a:t>le visuel Assisté emprunte matériels et techniques en les utilisant différemment.</a:t>
            </a:r>
          </a:p>
          <a:p>
            <a:pPr marL="0" indent="0">
              <a:buNone/>
            </a:pPr>
            <a:endParaRPr lang="fr-FR" sz="2400" dirty="0" smtClean="0"/>
          </a:p>
          <a:p>
            <a:r>
              <a:rPr lang="fr-FR" sz="2400" dirty="0" smtClean="0"/>
              <a:t>Et le fait de réaliser des poses courtes permet:</a:t>
            </a:r>
          </a:p>
          <a:p>
            <a:pPr lvl="1"/>
            <a:r>
              <a:rPr lang="fr-FR" sz="2000" dirty="0"/>
              <a:t>D’avoir moins de contraintes sur le matériel: suivi, tilt, collimation,  mise en </a:t>
            </a:r>
            <a:r>
              <a:rPr lang="fr-FR" sz="2000" dirty="0" smtClean="0"/>
              <a:t>station, …</a:t>
            </a:r>
            <a:endParaRPr lang="fr-FR" sz="2000" dirty="0"/>
          </a:p>
          <a:p>
            <a:pPr lvl="1"/>
            <a:r>
              <a:rPr lang="fr-FR" sz="2000" dirty="0"/>
              <a:t>D’avoir moins ou pas de travail de </a:t>
            </a:r>
            <a:r>
              <a:rPr lang="fr-FR" sz="2000" dirty="0" smtClean="0"/>
              <a:t>post-capture</a:t>
            </a:r>
          </a:p>
          <a:p>
            <a:pPr lvl="1"/>
            <a:r>
              <a:rPr lang="fr-FR" sz="2000" dirty="0" smtClean="0"/>
              <a:t>De pratiquer avec un budget plus contenu et de façon plus immédiate pour un débutant et avec moins de contraintes pour un expérimenté.</a:t>
            </a:r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3055551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564672"/>
          </a:xfrm>
        </p:spPr>
        <p:txBody>
          <a:bodyPr>
            <a:normAutofit fontScale="90000"/>
          </a:bodyPr>
          <a:lstStyle/>
          <a:p>
            <a:r>
              <a:rPr lang="fr-FR" sz="4000" dirty="0" smtClean="0"/>
              <a:t>Principe du live </a:t>
            </a:r>
            <a:r>
              <a:rPr lang="fr-FR" sz="4000" dirty="0" err="1" smtClean="0"/>
              <a:t>stacking</a:t>
            </a:r>
            <a:endParaRPr lang="fr-FR" sz="4000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980728"/>
            <a:ext cx="6906344" cy="5179758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07504" y="6195447"/>
            <a:ext cx="79274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/>
              <a:t>Extrait de la présentation de Sébastien Droguet</a:t>
            </a:r>
          </a:p>
          <a:p>
            <a:r>
              <a:rPr lang="fr-FR" sz="1400" dirty="0" smtClean="0"/>
              <a:t>https</a:t>
            </a:r>
            <a:r>
              <a:rPr lang="fr-FR" sz="1400" dirty="0"/>
              <a:t>://view.genial.ly/5cb0a273ae19600f3ad65ef1/interactive-content-presentation-livestck-sharpcap</a:t>
            </a:r>
          </a:p>
        </p:txBody>
      </p:sp>
    </p:spTree>
    <p:extLst>
      <p:ext uri="{BB962C8B-B14F-4D97-AF65-F5344CB8AC3E}">
        <p14:creationId xmlns:p14="http://schemas.microsoft.com/office/powerpoint/2010/main" val="1048472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80696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Le matériel: généralités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896544"/>
          </a:xfrm>
        </p:spPr>
        <p:txBody>
          <a:bodyPr>
            <a:normAutofit fontScale="62500" lnSpcReduction="20000"/>
          </a:bodyPr>
          <a:lstStyle/>
          <a:p>
            <a:r>
              <a:rPr lang="fr-FR" dirty="0" smtClean="0"/>
              <a:t>Tous les setups d’astronomie permettent de faire du visuel Assisté:</a:t>
            </a:r>
          </a:p>
          <a:p>
            <a:pPr lvl="1"/>
            <a:r>
              <a:rPr lang="fr-FR" dirty="0" smtClean="0"/>
              <a:t>Quelques </a:t>
            </a:r>
            <a:r>
              <a:rPr lang="fr-FR" dirty="0" smtClean="0"/>
              <a:t>soit la monture: </a:t>
            </a:r>
            <a:r>
              <a:rPr lang="fr-FR" dirty="0" err="1" smtClean="0"/>
              <a:t>dobson</a:t>
            </a:r>
            <a:r>
              <a:rPr lang="fr-FR" dirty="0" smtClean="0"/>
              <a:t>, </a:t>
            </a:r>
            <a:r>
              <a:rPr lang="fr-FR" dirty="0" smtClean="0"/>
              <a:t>azimutale, équatoriale, …</a:t>
            </a:r>
          </a:p>
          <a:p>
            <a:pPr lvl="1"/>
            <a:r>
              <a:rPr lang="fr-FR" dirty="0" smtClean="0"/>
              <a:t>Quelques </a:t>
            </a:r>
            <a:r>
              <a:rPr lang="fr-FR" dirty="0" smtClean="0"/>
              <a:t>soit la formule optique choisie: lunette, Newton, RC, SC, …</a:t>
            </a:r>
          </a:p>
          <a:p>
            <a:pPr lvl="1"/>
            <a:r>
              <a:rPr lang="fr-FR" dirty="0" smtClean="0"/>
              <a:t>Avec ou sans suivi </a:t>
            </a:r>
            <a:r>
              <a:rPr lang="fr-FR" dirty="0" err="1" smtClean="0"/>
              <a:t>goto</a:t>
            </a:r>
            <a:endParaRPr lang="fr-FR" dirty="0" smtClean="0"/>
          </a:p>
          <a:p>
            <a:pPr lvl="1"/>
            <a:r>
              <a:rPr lang="fr-FR" dirty="0" smtClean="0"/>
              <a:t>Avec ou sans guidage, par exemple pour du VA en H-alpha, </a:t>
            </a:r>
          </a:p>
          <a:p>
            <a:pPr lvl="1"/>
            <a:r>
              <a:rPr lang="fr-FR" dirty="0" smtClean="0"/>
              <a:t>Du nomade au poste fixe</a:t>
            </a:r>
          </a:p>
          <a:p>
            <a:pPr lvl="1"/>
            <a:r>
              <a:rPr lang="fr-FR" dirty="0" smtClean="0"/>
              <a:t>Du setup d’une seule pièce (</a:t>
            </a:r>
            <a:r>
              <a:rPr lang="fr-FR" dirty="0" err="1" smtClean="0"/>
              <a:t>Evscope</a:t>
            </a:r>
            <a:r>
              <a:rPr lang="fr-FR" dirty="0" smtClean="0"/>
              <a:t>, </a:t>
            </a:r>
            <a:r>
              <a:rPr lang="fr-FR" dirty="0" err="1" smtClean="0"/>
              <a:t>Stellina</a:t>
            </a:r>
            <a:r>
              <a:rPr lang="fr-FR" dirty="0" smtClean="0"/>
              <a:t>) au setup composé</a:t>
            </a:r>
            <a:r>
              <a:rPr lang="fr-FR" dirty="0" smtClean="0"/>
              <a:t>.</a:t>
            </a:r>
          </a:p>
          <a:p>
            <a:pPr lvl="1"/>
            <a:r>
              <a:rPr lang="fr-FR" dirty="0" smtClean="0"/>
              <a:t>Setup maison &amp; moyen du bord … tout est possible avec de l’</a:t>
            </a:r>
            <a:r>
              <a:rPr lang="fr-FR" dirty="0" err="1" smtClean="0"/>
              <a:t>ingénuosité</a:t>
            </a:r>
            <a:r>
              <a:rPr lang="fr-FR" dirty="0" smtClean="0"/>
              <a:t> et de la passion</a:t>
            </a:r>
          </a:p>
          <a:p>
            <a:pPr lvl="1"/>
            <a:endParaRPr lang="fr-FR" dirty="0" smtClean="0"/>
          </a:p>
          <a:p>
            <a:r>
              <a:rPr lang="fr-FR" dirty="0"/>
              <a:t>Comme en </a:t>
            </a:r>
            <a:r>
              <a:rPr lang="fr-FR" dirty="0" err="1"/>
              <a:t>Astrophoto</a:t>
            </a:r>
            <a:r>
              <a:rPr lang="fr-FR" dirty="0"/>
              <a:t>, on recherche des F/D faibles (max 5) pour collecter plus rapidement les photons et donc abaisser le temps de poses.</a:t>
            </a:r>
          </a:p>
          <a:p>
            <a:endParaRPr lang="fr-FR" dirty="0" smtClean="0"/>
          </a:p>
          <a:p>
            <a:r>
              <a:rPr lang="fr-FR" dirty="0" smtClean="0"/>
              <a:t>En matériel complémentaire, on utilise parfois un réducteur de focale (</a:t>
            </a:r>
            <a:r>
              <a:rPr lang="fr-FR" dirty="0" err="1" smtClean="0"/>
              <a:t>RdF</a:t>
            </a:r>
            <a:r>
              <a:rPr lang="fr-FR" dirty="0" smtClean="0"/>
              <a:t>) pour agrandir le champs visible capté par la caméra (au détriment de la résolution) ou abaisser le F/D du tube principal pour collecter plus rapidement les photons.</a:t>
            </a:r>
          </a:p>
          <a:p>
            <a:pPr marL="0" indent="0">
              <a:buNone/>
            </a:pPr>
            <a:endParaRPr lang="fr-FR" dirty="0" smtClean="0"/>
          </a:p>
          <a:p>
            <a:r>
              <a:rPr lang="fr-FR" dirty="0"/>
              <a:t> </a:t>
            </a:r>
            <a:r>
              <a:rPr lang="fr-FR" dirty="0" smtClean="0"/>
              <a:t>Sur le site Astronomie-VA, à titre indicatif, répartition des setup montures:</a:t>
            </a:r>
          </a:p>
          <a:p>
            <a:pPr lvl="1"/>
            <a:r>
              <a:rPr lang="fr-FR" dirty="0" smtClean="0"/>
              <a:t>Montures Azimutales: 25%</a:t>
            </a:r>
          </a:p>
          <a:p>
            <a:pPr lvl="1"/>
            <a:r>
              <a:rPr lang="fr-FR" dirty="0" smtClean="0"/>
              <a:t>Montures Equatoriales: 40%</a:t>
            </a:r>
          </a:p>
          <a:p>
            <a:pPr lvl="1"/>
            <a:r>
              <a:rPr lang="fr-FR" dirty="0" err="1" smtClean="0"/>
              <a:t>Dobson</a:t>
            </a:r>
            <a:r>
              <a:rPr lang="fr-FR" dirty="0" smtClean="0"/>
              <a:t>: 25%</a:t>
            </a:r>
          </a:p>
          <a:p>
            <a:pPr lvl="1"/>
            <a:r>
              <a:rPr lang="fr-FR" dirty="0" smtClean="0"/>
              <a:t>Montures spécifiques, montures maison &amp; montages divers: 10%</a:t>
            </a:r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1844756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708688"/>
          </a:xfrm>
        </p:spPr>
        <p:txBody>
          <a:bodyPr>
            <a:noAutofit/>
          </a:bodyPr>
          <a:lstStyle/>
          <a:p>
            <a:r>
              <a:rPr lang="fr-FR" sz="4000" dirty="0" smtClean="0"/>
              <a:t>Le matériel: exemples</a:t>
            </a:r>
            <a:endParaRPr lang="fr-FR" sz="4000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7075" y="263645"/>
            <a:ext cx="2859782" cy="381304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632" y="3467088"/>
            <a:ext cx="3923928" cy="2615952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00" r="21175" b="20989"/>
          <a:stretch/>
        </p:blipFill>
        <p:spPr>
          <a:xfrm>
            <a:off x="6804248" y="4974367"/>
            <a:ext cx="2208740" cy="1775903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360221"/>
            <a:ext cx="3842436" cy="2881827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7" r="49999"/>
          <a:stretch/>
        </p:blipFill>
        <p:spPr>
          <a:xfrm>
            <a:off x="683568" y="4221088"/>
            <a:ext cx="3634720" cy="2559662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93" t="9777" r="13259" b="47580"/>
          <a:stretch/>
        </p:blipFill>
        <p:spPr>
          <a:xfrm>
            <a:off x="3808352" y="1211288"/>
            <a:ext cx="2563847" cy="2423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7196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280" y="548680"/>
            <a:ext cx="8229600" cy="720080"/>
          </a:xfrm>
        </p:spPr>
        <p:txBody>
          <a:bodyPr>
            <a:normAutofit/>
          </a:bodyPr>
          <a:lstStyle/>
          <a:p>
            <a:r>
              <a:rPr lang="fr-FR" sz="4000" dirty="0" smtClean="0"/>
              <a:t>Le matériel : VA au </a:t>
            </a:r>
            <a:r>
              <a:rPr lang="fr-FR" sz="4000" dirty="0" err="1" smtClean="0"/>
              <a:t>Dobson</a:t>
            </a:r>
            <a:endParaRPr lang="fr-FR" sz="4000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23528" y="4576603"/>
            <a:ext cx="4038600" cy="1926411"/>
          </a:xfrm>
        </p:spPr>
        <p:txBody>
          <a:bodyPr>
            <a:normAutofit fontScale="85000" lnSpcReduction="20000"/>
          </a:bodyPr>
          <a:lstStyle/>
          <a:p>
            <a:r>
              <a:rPr lang="fr-FR" sz="2000" dirty="0" smtClean="0"/>
              <a:t>Les </a:t>
            </a:r>
            <a:r>
              <a:rPr lang="fr-FR" sz="2000" dirty="0" err="1" smtClean="0"/>
              <a:t>dobsons</a:t>
            </a:r>
            <a:r>
              <a:rPr lang="fr-FR" sz="2000" dirty="0" smtClean="0"/>
              <a:t> avec tube d’un seul bloc </a:t>
            </a:r>
            <a:r>
              <a:rPr lang="fr-FR" sz="2000" dirty="0" smtClean="0"/>
              <a:t>nécessitent </a:t>
            </a:r>
            <a:r>
              <a:rPr lang="fr-FR" sz="2000" dirty="0" smtClean="0"/>
              <a:t>parfois une caméra </a:t>
            </a:r>
            <a:r>
              <a:rPr lang="fr-FR" sz="2000" dirty="0" smtClean="0"/>
              <a:t>bâton </a:t>
            </a:r>
            <a:r>
              <a:rPr lang="fr-FR" sz="2000" dirty="0" smtClean="0"/>
              <a:t>avec un adaptateur négatif pour la MAP</a:t>
            </a:r>
          </a:p>
          <a:p>
            <a:r>
              <a:rPr lang="fr-FR" sz="2000" dirty="0" smtClean="0"/>
              <a:t>VA au </a:t>
            </a:r>
            <a:r>
              <a:rPr lang="fr-FR" sz="2000" dirty="0" err="1" smtClean="0"/>
              <a:t>dobson</a:t>
            </a:r>
            <a:r>
              <a:rPr lang="fr-FR" sz="2000" dirty="0" smtClean="0"/>
              <a:t>: en manuel, avec table équatoriale, avec </a:t>
            </a:r>
            <a:r>
              <a:rPr lang="fr-FR" sz="2000" dirty="0" err="1" smtClean="0"/>
              <a:t>goto</a:t>
            </a:r>
            <a:r>
              <a:rPr lang="fr-FR" sz="2000" dirty="0" smtClean="0"/>
              <a:t>, … tout est possible (</a:t>
            </a:r>
            <a:r>
              <a:rPr lang="fr-FR" sz="2000" dirty="0" smtClean="0"/>
              <a:t>vu cette semaine: </a:t>
            </a:r>
            <a:r>
              <a:rPr lang="fr-FR" sz="2000" dirty="0" smtClean="0"/>
              <a:t>même un Polar Alignement avec </a:t>
            </a:r>
            <a:r>
              <a:rPr lang="fr-FR" sz="2000" dirty="0" err="1" smtClean="0"/>
              <a:t>Sharpcap</a:t>
            </a:r>
            <a:r>
              <a:rPr lang="fr-FR" sz="2000" dirty="0" smtClean="0"/>
              <a:t>)</a:t>
            </a:r>
          </a:p>
          <a:p>
            <a:pPr marL="0" indent="0">
              <a:buNone/>
            </a:pPr>
            <a:endParaRPr lang="fr-FR" sz="2000" dirty="0" smtClean="0"/>
          </a:p>
          <a:p>
            <a:pPr marL="0" indent="0">
              <a:buNone/>
            </a:pPr>
            <a:endParaRPr lang="fr-FR" sz="2000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80" y="1628800"/>
            <a:ext cx="3803915" cy="2852936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467544" y="6529988"/>
            <a:ext cx="85766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dirty="0"/>
              <a:t>Source: http://www.astronomie-va.com/forum/viewtopic.php?f=22&amp;t=495&amp;sid=9f920db50f797c196a6c918db93d40b5&amp;start=25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801" y="1406604"/>
            <a:ext cx="5004836" cy="2814484"/>
          </a:xfrm>
          <a:prstGeom prst="rect">
            <a:avLst/>
          </a:prstGeom>
        </p:spPr>
      </p:pic>
      <p:sp>
        <p:nvSpPr>
          <p:cNvPr id="12" name="ZoneTexte 11"/>
          <p:cNvSpPr txBox="1"/>
          <p:nvPr/>
        </p:nvSpPr>
        <p:spPr>
          <a:xfrm>
            <a:off x="6876256" y="1613517"/>
            <a:ext cx="191885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M20</a:t>
            </a:r>
          </a:p>
          <a:p>
            <a:r>
              <a:rPr lang="fr-FR" b="1" dirty="0" err="1" smtClean="0">
                <a:solidFill>
                  <a:schemeClr val="bg1"/>
                </a:solidFill>
              </a:rPr>
              <a:t>Dobson</a:t>
            </a:r>
            <a:r>
              <a:rPr lang="fr-FR" b="1" dirty="0" smtClean="0">
                <a:solidFill>
                  <a:schemeClr val="bg1"/>
                </a:solidFill>
              </a:rPr>
              <a:t> manuel</a:t>
            </a:r>
          </a:p>
          <a:p>
            <a:r>
              <a:rPr lang="fr-FR" b="1" dirty="0" smtClean="0">
                <a:solidFill>
                  <a:schemeClr val="bg1"/>
                </a:solidFill>
              </a:rPr>
              <a:t>61s</a:t>
            </a:r>
          </a:p>
          <a:p>
            <a:endParaRPr lang="fr-FR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889" b="32800"/>
          <a:stretch/>
        </p:blipFill>
        <p:spPr>
          <a:xfrm>
            <a:off x="7252576" y="4099507"/>
            <a:ext cx="1769475" cy="237224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4030179"/>
            <a:ext cx="3347864" cy="2510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34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280" y="548680"/>
            <a:ext cx="8229600" cy="720080"/>
          </a:xfrm>
        </p:spPr>
        <p:txBody>
          <a:bodyPr>
            <a:normAutofit/>
          </a:bodyPr>
          <a:lstStyle/>
          <a:p>
            <a:r>
              <a:rPr lang="fr-FR" sz="4000" dirty="0" smtClean="0"/>
              <a:t>Le matériel : </a:t>
            </a:r>
            <a:r>
              <a:rPr lang="fr-FR" sz="4000" dirty="0" smtClean="0"/>
              <a:t>VA &amp; monture </a:t>
            </a:r>
            <a:r>
              <a:rPr lang="fr-FR" sz="4000" dirty="0" smtClean="0"/>
              <a:t>équatoriale</a:t>
            </a:r>
            <a:endParaRPr lang="fr-FR" sz="4000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t="17500" r="22666" b="11000"/>
          <a:stretch/>
        </p:blipFill>
        <p:spPr>
          <a:xfrm>
            <a:off x="107504" y="1268760"/>
            <a:ext cx="2448272" cy="2341826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53" t="4666" r="7981" b="33778"/>
          <a:stretch/>
        </p:blipFill>
        <p:spPr>
          <a:xfrm>
            <a:off x="107504" y="4033427"/>
            <a:ext cx="2808312" cy="2835973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00" t="31291" r="21667" b="20305"/>
          <a:stretch/>
        </p:blipFill>
        <p:spPr>
          <a:xfrm>
            <a:off x="4607024" y="1345262"/>
            <a:ext cx="4053840" cy="2957164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6876256" y="1345262"/>
            <a:ext cx="172819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M51</a:t>
            </a:r>
          </a:p>
          <a:p>
            <a:r>
              <a:rPr lang="fr-FR" b="1" dirty="0" smtClean="0">
                <a:solidFill>
                  <a:schemeClr val="bg1"/>
                </a:solidFill>
              </a:rPr>
              <a:t>130PDS- EQM35 </a:t>
            </a:r>
            <a:r>
              <a:rPr lang="fr-FR" b="1" dirty="0" err="1" smtClean="0">
                <a:solidFill>
                  <a:schemeClr val="bg1"/>
                </a:solidFill>
              </a:rPr>
              <a:t>goto</a:t>
            </a:r>
            <a:endParaRPr lang="fr-FR" b="1" dirty="0" smtClean="0">
              <a:solidFill>
                <a:schemeClr val="bg1"/>
              </a:solidFill>
            </a:endParaRPr>
          </a:p>
          <a:p>
            <a:r>
              <a:rPr lang="fr-FR" b="1" dirty="0" smtClean="0">
                <a:solidFill>
                  <a:schemeClr val="bg1"/>
                </a:solidFill>
              </a:rPr>
              <a:t>ASI 183MM</a:t>
            </a:r>
            <a:endParaRPr lang="fr-FR" b="1" dirty="0">
              <a:solidFill>
                <a:schemeClr val="bg1"/>
              </a:solidFill>
            </a:endParaRPr>
          </a:p>
          <a:p>
            <a:r>
              <a:rPr lang="fr-FR" b="1" dirty="0" smtClean="0">
                <a:solidFill>
                  <a:schemeClr val="bg1"/>
                </a:solidFill>
              </a:rPr>
              <a:t>285 s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16" name="Image 1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119"/>
          <a:stretch/>
        </p:blipFill>
        <p:spPr>
          <a:xfrm>
            <a:off x="2526000" y="1268760"/>
            <a:ext cx="2232248" cy="2520053"/>
          </a:xfrm>
          <a:prstGeom prst="rect">
            <a:avLst/>
          </a:prstGeom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3756362"/>
            <a:ext cx="3071627" cy="3071627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18" name="Rectangle 17"/>
          <p:cNvSpPr/>
          <p:nvPr/>
        </p:nvSpPr>
        <p:spPr>
          <a:xfrm>
            <a:off x="2878832" y="5669071"/>
            <a:ext cx="17281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M20</a:t>
            </a:r>
          </a:p>
          <a:p>
            <a:r>
              <a:rPr lang="fr-FR" b="1" dirty="0" smtClean="0">
                <a:solidFill>
                  <a:schemeClr val="bg1"/>
                </a:solidFill>
              </a:rPr>
              <a:t>CEM70 150/750</a:t>
            </a:r>
            <a:endParaRPr lang="fr-FR" b="1" dirty="0">
              <a:solidFill>
                <a:schemeClr val="bg1"/>
              </a:solidFill>
            </a:endParaRPr>
          </a:p>
          <a:p>
            <a:r>
              <a:rPr lang="fr-FR" b="1" dirty="0" smtClean="0">
                <a:solidFill>
                  <a:schemeClr val="bg1"/>
                </a:solidFill>
              </a:rPr>
              <a:t>140x15s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19" name="Image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3398349"/>
            <a:ext cx="2902817" cy="2870886"/>
          </a:xfrm>
          <a:prstGeom prst="rect">
            <a:avLst/>
          </a:prstGeom>
        </p:spPr>
      </p:pic>
      <p:sp>
        <p:nvSpPr>
          <p:cNvPr id="20" name="Rectangle 19"/>
          <p:cNvSpPr/>
          <p:nvPr/>
        </p:nvSpPr>
        <p:spPr>
          <a:xfrm>
            <a:off x="6084168" y="3863757"/>
            <a:ext cx="172819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M27</a:t>
            </a:r>
          </a:p>
          <a:p>
            <a:r>
              <a:rPr lang="fr-FR" b="1" dirty="0" smtClean="0">
                <a:solidFill>
                  <a:schemeClr val="bg1"/>
                </a:solidFill>
              </a:rPr>
              <a:t>HEQ5 </a:t>
            </a:r>
            <a:r>
              <a:rPr lang="fr-FR" b="1" dirty="0" err="1" smtClean="0">
                <a:solidFill>
                  <a:schemeClr val="bg1"/>
                </a:solidFill>
              </a:rPr>
              <a:t>goto</a:t>
            </a:r>
            <a:endParaRPr lang="fr-FR" b="1" dirty="0" smtClean="0">
              <a:solidFill>
                <a:schemeClr val="bg1"/>
              </a:solidFill>
            </a:endParaRPr>
          </a:p>
          <a:p>
            <a:r>
              <a:rPr lang="fr-FR" b="1" dirty="0" smtClean="0">
                <a:solidFill>
                  <a:schemeClr val="bg1"/>
                </a:solidFill>
              </a:rPr>
              <a:t>150 PDS</a:t>
            </a:r>
          </a:p>
          <a:p>
            <a:r>
              <a:rPr lang="fr-FR" b="1" dirty="0" smtClean="0">
                <a:solidFill>
                  <a:schemeClr val="bg1"/>
                </a:solidFill>
              </a:rPr>
              <a:t>ASI 533</a:t>
            </a:r>
            <a:endParaRPr lang="fr-FR" b="1" dirty="0">
              <a:solidFill>
                <a:schemeClr val="bg1"/>
              </a:solidFill>
            </a:endParaRPr>
          </a:p>
          <a:p>
            <a:r>
              <a:rPr lang="fr-FR" b="1" dirty="0" smtClean="0">
                <a:solidFill>
                  <a:schemeClr val="bg1"/>
                </a:solidFill>
              </a:rPr>
              <a:t>10x180s</a:t>
            </a:r>
            <a:endParaRPr 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109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280" y="548680"/>
            <a:ext cx="8229600" cy="720080"/>
          </a:xfrm>
        </p:spPr>
        <p:txBody>
          <a:bodyPr>
            <a:normAutofit/>
          </a:bodyPr>
          <a:lstStyle/>
          <a:p>
            <a:r>
              <a:rPr lang="fr-FR" sz="4000" dirty="0" smtClean="0"/>
              <a:t>Le matériel : </a:t>
            </a:r>
            <a:r>
              <a:rPr lang="fr-FR" sz="4000" dirty="0" smtClean="0"/>
              <a:t>VA &amp; monture azimutale</a:t>
            </a:r>
            <a:endParaRPr lang="fr-FR" sz="4000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484784"/>
            <a:ext cx="4067944" cy="2713319"/>
          </a:xfrm>
          <a:prstGeom prst="rect">
            <a:avLst/>
          </a:prstGeom>
        </p:spPr>
      </p:pic>
      <p:sp>
        <p:nvSpPr>
          <p:cNvPr id="13" name="ZoneTexte 12"/>
          <p:cNvSpPr txBox="1"/>
          <p:nvPr/>
        </p:nvSpPr>
        <p:spPr>
          <a:xfrm>
            <a:off x="4777573" y="1515264"/>
            <a:ext cx="1797223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M51</a:t>
            </a:r>
            <a:endParaRPr lang="fr-FR" b="1" dirty="0" smtClean="0">
              <a:solidFill>
                <a:schemeClr val="bg1"/>
              </a:solidFill>
            </a:endParaRPr>
          </a:p>
          <a:p>
            <a:r>
              <a:rPr lang="fr-FR" b="1" dirty="0" err="1" smtClean="0">
                <a:solidFill>
                  <a:schemeClr val="bg1"/>
                </a:solidFill>
              </a:rPr>
              <a:t>Evoguide</a:t>
            </a:r>
            <a:r>
              <a:rPr lang="fr-FR" b="1" dirty="0" smtClean="0">
                <a:solidFill>
                  <a:schemeClr val="bg1"/>
                </a:solidFill>
              </a:rPr>
              <a:t> 50ED</a:t>
            </a:r>
          </a:p>
          <a:p>
            <a:r>
              <a:rPr lang="fr-FR" b="1" dirty="0" smtClean="0">
                <a:solidFill>
                  <a:schemeClr val="bg1"/>
                </a:solidFill>
              </a:rPr>
              <a:t>AZ-</a:t>
            </a:r>
            <a:r>
              <a:rPr lang="fr-FR" b="1" dirty="0" err="1" smtClean="0">
                <a:solidFill>
                  <a:schemeClr val="bg1"/>
                </a:solidFill>
              </a:rPr>
              <a:t>gti</a:t>
            </a:r>
            <a:endParaRPr lang="fr-FR" b="1" dirty="0" smtClean="0">
              <a:solidFill>
                <a:schemeClr val="bg1"/>
              </a:solidFill>
            </a:endParaRPr>
          </a:p>
          <a:p>
            <a:r>
              <a:rPr lang="fr-FR" b="1" dirty="0" smtClean="0">
                <a:solidFill>
                  <a:schemeClr val="bg1"/>
                </a:solidFill>
              </a:rPr>
              <a:t>ASI 294MC</a:t>
            </a:r>
          </a:p>
          <a:p>
            <a:r>
              <a:rPr lang="fr-FR" b="1" dirty="0" smtClean="0">
                <a:solidFill>
                  <a:schemeClr val="bg1"/>
                </a:solidFill>
              </a:rPr>
              <a:t>120x15s</a:t>
            </a:r>
            <a:endParaRPr lang="fr-FR" b="1" dirty="0" smtClean="0">
              <a:solidFill>
                <a:schemeClr val="bg1"/>
              </a:solidFill>
            </a:endParaRPr>
          </a:p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68" t="19325"/>
          <a:stretch/>
        </p:blipFill>
        <p:spPr>
          <a:xfrm>
            <a:off x="323528" y="1550256"/>
            <a:ext cx="3017912" cy="3789051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58" r="22331"/>
          <a:stretch/>
        </p:blipFill>
        <p:spPr>
          <a:xfrm>
            <a:off x="5580112" y="3444781"/>
            <a:ext cx="3456384" cy="3175476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1257" y="4048056"/>
            <a:ext cx="4309299" cy="2693312"/>
          </a:xfrm>
          <a:prstGeom prst="rect">
            <a:avLst/>
          </a:prstGeom>
        </p:spPr>
      </p:pic>
      <p:sp>
        <p:nvSpPr>
          <p:cNvPr id="21" name="ZoneTexte 20"/>
          <p:cNvSpPr txBox="1"/>
          <p:nvPr/>
        </p:nvSpPr>
        <p:spPr>
          <a:xfrm>
            <a:off x="179512" y="5394712"/>
            <a:ext cx="155516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b="1" dirty="0" smtClean="0"/>
              <a:t>Dentelles du cygne</a:t>
            </a:r>
            <a:endParaRPr lang="fr-FR" sz="1200" b="1" dirty="0" smtClean="0"/>
          </a:p>
          <a:p>
            <a:r>
              <a:rPr lang="fr-FR" sz="1200" b="1" dirty="0" err="1" smtClean="0"/>
              <a:t>Evoguide</a:t>
            </a:r>
            <a:r>
              <a:rPr lang="fr-FR" sz="1200" b="1" dirty="0" smtClean="0"/>
              <a:t> 50ED</a:t>
            </a:r>
          </a:p>
          <a:p>
            <a:r>
              <a:rPr lang="fr-FR" sz="1200" b="1" dirty="0" smtClean="0"/>
              <a:t>AZ-</a:t>
            </a:r>
            <a:r>
              <a:rPr lang="fr-FR" sz="1200" b="1" dirty="0" err="1" smtClean="0"/>
              <a:t>gti</a:t>
            </a:r>
            <a:endParaRPr lang="fr-FR" sz="1200" b="1" dirty="0" smtClean="0"/>
          </a:p>
          <a:p>
            <a:r>
              <a:rPr lang="fr-FR" sz="1200" b="1" dirty="0" smtClean="0"/>
              <a:t>ASI 183MC</a:t>
            </a:r>
          </a:p>
          <a:p>
            <a:r>
              <a:rPr lang="fr-FR" sz="1200" b="1" dirty="0" smtClean="0"/>
              <a:t>60x15s</a:t>
            </a:r>
            <a:endParaRPr lang="fr-FR" sz="1200" b="1" dirty="0" smtClean="0"/>
          </a:p>
        </p:txBody>
      </p:sp>
    </p:spTree>
    <p:extLst>
      <p:ext uri="{BB962C8B-B14F-4D97-AF65-F5344CB8AC3E}">
        <p14:creationId xmlns:p14="http://schemas.microsoft.com/office/powerpoint/2010/main" val="222075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20080"/>
          </a:xfrm>
        </p:spPr>
        <p:txBody>
          <a:bodyPr>
            <a:normAutofit/>
          </a:bodyPr>
          <a:lstStyle/>
          <a:p>
            <a:r>
              <a:rPr lang="fr-FR" sz="4000" dirty="0" smtClean="0"/>
              <a:t>Le matériel : VA avec un objectif d’APN</a:t>
            </a:r>
            <a:endParaRPr lang="fr-FR" sz="4000" dirty="0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1124744"/>
            <a:ext cx="3574590" cy="2383060"/>
          </a:xfr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6192" y="1131815"/>
            <a:ext cx="4893600" cy="2657225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1" y="3507804"/>
            <a:ext cx="3104981" cy="3096344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202852" y="2571799"/>
            <a:ext cx="25202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Zoom </a:t>
            </a:r>
            <a:r>
              <a:rPr lang="fr-FR" sz="1400" b="1" dirty="0" err="1" smtClean="0">
                <a:solidFill>
                  <a:schemeClr val="bg1"/>
                </a:solidFill>
              </a:rPr>
              <a:t>Tamron</a:t>
            </a:r>
            <a:r>
              <a:rPr lang="fr-FR" sz="1400" b="1" dirty="0" smtClean="0">
                <a:solidFill>
                  <a:schemeClr val="bg1"/>
                </a:solidFill>
              </a:rPr>
              <a:t> 70-300</a:t>
            </a:r>
          </a:p>
          <a:p>
            <a:r>
              <a:rPr lang="fr-FR" sz="1400" b="1" dirty="0" smtClean="0">
                <a:solidFill>
                  <a:schemeClr val="bg1"/>
                </a:solidFill>
              </a:rPr>
              <a:t>Adaptateur </a:t>
            </a:r>
            <a:r>
              <a:rPr lang="fr-FR" sz="1400" b="1" dirty="0" err="1" smtClean="0">
                <a:solidFill>
                  <a:schemeClr val="bg1"/>
                </a:solidFill>
              </a:rPr>
              <a:t>geoptik</a:t>
            </a:r>
            <a:endParaRPr lang="fr-FR" sz="1400" b="1" dirty="0" smtClean="0">
              <a:solidFill>
                <a:schemeClr val="bg1"/>
              </a:solidFill>
            </a:endParaRPr>
          </a:p>
          <a:p>
            <a:r>
              <a:rPr lang="fr-FR" sz="1400" b="1" dirty="0" err="1" smtClean="0">
                <a:solidFill>
                  <a:schemeClr val="bg1"/>
                </a:solidFill>
              </a:rPr>
              <a:t>Atik</a:t>
            </a:r>
            <a:r>
              <a:rPr lang="fr-FR" sz="1400" b="1" dirty="0" smtClean="0">
                <a:solidFill>
                  <a:schemeClr val="bg1"/>
                </a:solidFill>
              </a:rPr>
              <a:t> </a:t>
            </a:r>
            <a:r>
              <a:rPr lang="fr-FR" sz="1400" b="1" dirty="0" err="1" smtClean="0">
                <a:solidFill>
                  <a:schemeClr val="bg1"/>
                </a:solidFill>
              </a:rPr>
              <a:t>infinity</a:t>
            </a:r>
            <a:r>
              <a:rPr lang="fr-FR" sz="1400" b="1" dirty="0" smtClean="0">
                <a:solidFill>
                  <a:schemeClr val="bg1"/>
                </a:solidFill>
              </a:rPr>
              <a:t> couleur</a:t>
            </a:r>
          </a:p>
          <a:p>
            <a:r>
              <a:rPr lang="fr-FR" sz="1400" b="1" dirty="0" smtClean="0">
                <a:solidFill>
                  <a:schemeClr val="bg1"/>
                </a:solidFill>
              </a:rPr>
              <a:t>100s</a:t>
            </a:r>
            <a:endParaRPr lang="fr-FR" sz="1400" b="1" dirty="0">
              <a:solidFill>
                <a:schemeClr val="bg1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3895142"/>
            <a:ext cx="5051898" cy="2898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502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636680"/>
          </a:xfrm>
        </p:spPr>
        <p:txBody>
          <a:bodyPr>
            <a:normAutofit fontScale="90000"/>
          </a:bodyPr>
          <a:lstStyle/>
          <a:p>
            <a:r>
              <a:rPr lang="fr-FR" sz="4000" dirty="0" smtClean="0"/>
              <a:t>Logiciel: live-</a:t>
            </a:r>
            <a:r>
              <a:rPr lang="fr-FR" sz="4000" dirty="0" err="1" smtClean="0"/>
              <a:t>stacking</a:t>
            </a:r>
            <a:endParaRPr lang="fr-FR" sz="40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616624"/>
          </a:xfrm>
        </p:spPr>
        <p:txBody>
          <a:bodyPr>
            <a:normAutofit fontScale="62500" lnSpcReduction="20000"/>
          </a:bodyPr>
          <a:lstStyle/>
          <a:p>
            <a:r>
              <a:rPr lang="fr-FR" dirty="0"/>
              <a:t>On </a:t>
            </a:r>
            <a:r>
              <a:rPr lang="fr-FR" dirty="0" smtClean="0"/>
              <a:t>peut s’affranchir des </a:t>
            </a:r>
            <a:r>
              <a:rPr lang="fr-FR" dirty="0"/>
              <a:t>suites de logiciels classiques: PRISM, </a:t>
            </a:r>
            <a:r>
              <a:rPr lang="fr-FR" dirty="0" err="1"/>
              <a:t>MaximDL</a:t>
            </a:r>
            <a:r>
              <a:rPr lang="fr-FR" dirty="0"/>
              <a:t>, NINA, … car on cherche une </a:t>
            </a:r>
            <a:r>
              <a:rPr lang="fr-FR" dirty="0" smtClean="0"/>
              <a:t>acquisition </a:t>
            </a:r>
            <a:r>
              <a:rPr lang="fr-FR" dirty="0"/>
              <a:t>en </a:t>
            </a:r>
            <a:r>
              <a:rPr lang="fr-FR" dirty="0" smtClean="0"/>
              <a:t>temps réel. Le plaisir du VA, c’est de voir l’objet s’afficher de plus en plus clairement sur l’écran.</a:t>
            </a:r>
            <a:endParaRPr lang="fr-FR" dirty="0"/>
          </a:p>
          <a:p>
            <a:pPr marL="0" indent="0">
              <a:buNone/>
            </a:pPr>
            <a:endParaRPr lang="fr-FR" dirty="0"/>
          </a:p>
          <a:p>
            <a:r>
              <a:rPr lang="fr-FR" dirty="0"/>
              <a:t>Pour pratiquer le visuel assisté avec un setup classique, il nous faudra un logiciel d’acquisition &amp; d’empilement en direct (ou léger différé). On parle de logiciel de «</a:t>
            </a:r>
            <a:r>
              <a:rPr lang="fr-FR" b="1" dirty="0"/>
              <a:t> live </a:t>
            </a:r>
            <a:r>
              <a:rPr lang="fr-FR" b="1" dirty="0" err="1"/>
              <a:t>stacking</a:t>
            </a:r>
            <a:r>
              <a:rPr lang="fr-FR" b="1" dirty="0"/>
              <a:t> ».</a:t>
            </a:r>
          </a:p>
          <a:p>
            <a:endParaRPr lang="fr-FR" dirty="0" smtClean="0"/>
          </a:p>
          <a:p>
            <a:r>
              <a:rPr lang="fr-FR" dirty="0" smtClean="0"/>
              <a:t>Les logiciels de live-</a:t>
            </a:r>
            <a:r>
              <a:rPr lang="fr-FR" dirty="0" err="1" smtClean="0"/>
              <a:t>stacking</a:t>
            </a:r>
            <a:endParaRPr lang="fr-FR" dirty="0" smtClean="0"/>
          </a:p>
          <a:p>
            <a:pPr lvl="1"/>
            <a:r>
              <a:rPr lang="fr-FR" dirty="0" smtClean="0"/>
              <a:t>Sous </a:t>
            </a:r>
            <a:r>
              <a:rPr lang="fr-FR" dirty="0" err="1" smtClean="0"/>
              <a:t>windows</a:t>
            </a:r>
            <a:r>
              <a:rPr lang="fr-FR" dirty="0" smtClean="0"/>
              <a:t> (drivers ASCOM, GSS): </a:t>
            </a:r>
            <a:r>
              <a:rPr lang="fr-FR" b="1" u="sng" dirty="0" err="1" smtClean="0"/>
              <a:t>sharpcap</a:t>
            </a:r>
            <a:r>
              <a:rPr lang="fr-FR" dirty="0" smtClean="0"/>
              <a:t> (le plus utilisé et de très loin)</a:t>
            </a:r>
          </a:p>
          <a:p>
            <a:pPr lvl="1"/>
            <a:r>
              <a:rPr lang="fr-FR" dirty="0" smtClean="0"/>
              <a:t>Sous linux ou </a:t>
            </a:r>
            <a:r>
              <a:rPr lang="fr-FR" dirty="0" err="1" smtClean="0"/>
              <a:t>raspbian</a:t>
            </a:r>
            <a:r>
              <a:rPr lang="fr-FR" dirty="0" smtClean="0"/>
              <a:t> (</a:t>
            </a:r>
            <a:r>
              <a:rPr lang="fr-FR" dirty="0" err="1" smtClean="0"/>
              <a:t>Raspberry</a:t>
            </a:r>
            <a:r>
              <a:rPr lang="fr-FR" dirty="0" smtClean="0"/>
              <a:t>) (drivers INDI): </a:t>
            </a:r>
            <a:r>
              <a:rPr lang="fr-FR" dirty="0" err="1" smtClean="0"/>
              <a:t>Kstars-Ekos</a:t>
            </a:r>
            <a:endParaRPr lang="fr-FR" dirty="0" smtClean="0"/>
          </a:p>
          <a:p>
            <a:pPr lvl="1"/>
            <a:r>
              <a:rPr lang="fr-FR" dirty="0" smtClean="0"/>
              <a:t>Sous Mac: dual boot ?</a:t>
            </a:r>
          </a:p>
          <a:p>
            <a:pPr lvl="1"/>
            <a:r>
              <a:rPr lang="fr-FR" dirty="0" smtClean="0"/>
              <a:t>Pour les caméras ZWO: </a:t>
            </a:r>
            <a:r>
              <a:rPr lang="fr-FR" dirty="0" err="1" smtClean="0"/>
              <a:t>Asilive</a:t>
            </a:r>
            <a:endParaRPr lang="fr-FR" dirty="0" smtClean="0"/>
          </a:p>
          <a:p>
            <a:pPr lvl="1"/>
            <a:r>
              <a:rPr lang="fr-FR" dirty="0" smtClean="0"/>
              <a:t>Pour les caméras </a:t>
            </a:r>
            <a:r>
              <a:rPr lang="fr-FR" dirty="0" err="1" smtClean="0"/>
              <a:t>Atik</a:t>
            </a:r>
            <a:r>
              <a:rPr lang="fr-FR" dirty="0" smtClean="0"/>
              <a:t>: </a:t>
            </a:r>
            <a:r>
              <a:rPr lang="fr-FR" dirty="0" err="1" smtClean="0"/>
              <a:t>Atik</a:t>
            </a:r>
            <a:r>
              <a:rPr lang="fr-FR" dirty="0" smtClean="0"/>
              <a:t> </a:t>
            </a:r>
            <a:r>
              <a:rPr lang="fr-FR" dirty="0" err="1" smtClean="0"/>
              <a:t>Infinity</a:t>
            </a:r>
            <a:endParaRPr lang="fr-FR" dirty="0" smtClean="0"/>
          </a:p>
          <a:p>
            <a:endParaRPr lang="fr-FR" dirty="0" smtClean="0"/>
          </a:p>
          <a:p>
            <a:r>
              <a:rPr lang="fr-FR" dirty="0" smtClean="0"/>
              <a:t>Une configuration classique sous AVA:</a:t>
            </a:r>
          </a:p>
          <a:p>
            <a:pPr lvl="1"/>
            <a:r>
              <a:rPr lang="fr-FR" dirty="0" smtClean="0"/>
              <a:t>Un planétarium connecté en ASCOM (</a:t>
            </a:r>
            <a:r>
              <a:rPr lang="fr-FR" dirty="0" err="1" smtClean="0"/>
              <a:t>cable</a:t>
            </a:r>
            <a:r>
              <a:rPr lang="fr-FR" dirty="0" smtClean="0"/>
              <a:t> EQMOD)</a:t>
            </a:r>
          </a:p>
          <a:p>
            <a:pPr lvl="1"/>
            <a:r>
              <a:rPr lang="fr-FR" dirty="0" smtClean="0"/>
              <a:t>Un logiciel d’astrométrie sur le PC: ASTAP, All </a:t>
            </a:r>
            <a:r>
              <a:rPr lang="fr-FR" dirty="0" err="1" smtClean="0"/>
              <a:t>Sky</a:t>
            </a:r>
            <a:r>
              <a:rPr lang="fr-FR" dirty="0" smtClean="0"/>
              <a:t> Plate </a:t>
            </a:r>
            <a:r>
              <a:rPr lang="fr-FR" dirty="0" err="1" smtClean="0"/>
              <a:t>Solver</a:t>
            </a:r>
            <a:r>
              <a:rPr lang="fr-FR" dirty="0" smtClean="0"/>
              <a:t> (ASPS) enregistré dans </a:t>
            </a:r>
            <a:r>
              <a:rPr lang="fr-FR" dirty="0" err="1" smtClean="0"/>
              <a:t>sharpcap</a:t>
            </a:r>
            <a:endParaRPr lang="fr-FR" dirty="0" smtClean="0"/>
          </a:p>
          <a:p>
            <a:pPr lvl="1"/>
            <a:r>
              <a:rPr lang="fr-FR" dirty="0" smtClean="0"/>
              <a:t>Le logiciel </a:t>
            </a:r>
            <a:r>
              <a:rPr lang="fr-FR" dirty="0" err="1" smtClean="0"/>
              <a:t>Sharpcap</a:t>
            </a:r>
            <a:r>
              <a:rPr lang="fr-FR" dirty="0" smtClean="0"/>
              <a:t> connecté dans les paramètres à la monture ASCOM et au logiciel d’astrométrie</a:t>
            </a:r>
          </a:p>
          <a:p>
            <a:pPr lvl="1"/>
            <a:r>
              <a:rPr lang="fr-FR" dirty="0" smtClean="0"/>
              <a:t>On peut ajouter: PHD pour le guidage, le moteur de mise au point, …</a:t>
            </a:r>
          </a:p>
          <a:p>
            <a:pPr marL="393192" lvl="1" indent="0">
              <a:buNone/>
            </a:pPr>
            <a:endParaRPr lang="fr-FR" dirty="0"/>
          </a:p>
          <a:p>
            <a:r>
              <a:rPr lang="fr-FR" dirty="0" smtClean="0"/>
              <a:t>Beaucoup de vidéos sur </a:t>
            </a:r>
            <a:r>
              <a:rPr lang="fr-FR" dirty="0" err="1" smtClean="0"/>
              <a:t>youtube</a:t>
            </a:r>
            <a:r>
              <a:rPr lang="fr-FR" dirty="0" smtClean="0"/>
              <a:t> en tapant « visuel assisté »</a:t>
            </a:r>
            <a:endParaRPr lang="fr-FR" dirty="0" smtClean="0"/>
          </a:p>
          <a:p>
            <a:pPr lvl="1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40865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708688"/>
          </a:xfrm>
        </p:spPr>
        <p:txBody>
          <a:bodyPr>
            <a:normAutofit/>
          </a:bodyPr>
          <a:lstStyle/>
          <a:p>
            <a:r>
              <a:rPr lang="fr-FR" sz="4000" dirty="0" smtClean="0"/>
              <a:t>Logiciel: live-</a:t>
            </a:r>
            <a:r>
              <a:rPr lang="fr-FR" sz="4000" dirty="0" err="1" smtClean="0"/>
              <a:t>stacking</a:t>
            </a:r>
            <a:endParaRPr lang="fr-FR" sz="40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234440"/>
            <a:ext cx="8229600" cy="4389120"/>
          </a:xfrm>
        </p:spPr>
        <p:txBody>
          <a:bodyPr/>
          <a:lstStyle/>
          <a:p>
            <a:r>
              <a:rPr lang="fr-FR" dirty="0" err="1" smtClean="0"/>
              <a:t>Sharpcap</a:t>
            </a:r>
            <a:r>
              <a:rPr lang="fr-FR" dirty="0" smtClean="0"/>
              <a:t> </a:t>
            </a:r>
            <a:r>
              <a:rPr lang="fr-FR" dirty="0" smtClean="0"/>
              <a:t> avec drivers ASCOM, Polar Alignement, astrométrie, Focus </a:t>
            </a:r>
            <a:r>
              <a:rPr lang="fr-FR" dirty="0" err="1" smtClean="0"/>
              <a:t>motor</a:t>
            </a:r>
            <a:r>
              <a:rPr lang="fr-FR" dirty="0" smtClean="0"/>
              <a:t> </a:t>
            </a:r>
            <a:r>
              <a:rPr lang="fr-FR" dirty="0" smtClean="0"/>
              <a:t>, guidage (</a:t>
            </a:r>
            <a:r>
              <a:rPr lang="fr-FR" dirty="0" smtClean="0"/>
              <a:t>PHD2)… </a:t>
            </a:r>
            <a:endParaRPr lang="fr-FR" dirty="0" smtClean="0"/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776" y="2140267"/>
            <a:ext cx="8604448" cy="4682317"/>
          </a:xfrm>
          <a:prstGeom prst="rect">
            <a:avLst/>
          </a:prstGeom>
        </p:spPr>
      </p:pic>
      <p:sp>
        <p:nvSpPr>
          <p:cNvPr id="5" name="Émoticône 4"/>
          <p:cNvSpPr/>
          <p:nvPr/>
        </p:nvSpPr>
        <p:spPr>
          <a:xfrm>
            <a:off x="7770834" y="188640"/>
            <a:ext cx="1080120" cy="1080120"/>
          </a:xfrm>
          <a:prstGeom prst="smileyFac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 rot="19616767">
            <a:off x="6662935" y="3255917"/>
            <a:ext cx="221579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ASCOM</a:t>
            </a:r>
            <a:endParaRPr lang="fr-FR" sz="4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627784" y="3742761"/>
            <a:ext cx="172819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HCG44</a:t>
            </a:r>
          </a:p>
          <a:p>
            <a:r>
              <a:rPr lang="fr-FR" b="1" dirty="0" smtClean="0">
                <a:solidFill>
                  <a:schemeClr val="bg1"/>
                </a:solidFill>
              </a:rPr>
              <a:t>130PDS- EQM35 </a:t>
            </a:r>
            <a:r>
              <a:rPr lang="fr-FR" b="1" dirty="0" err="1" smtClean="0">
                <a:solidFill>
                  <a:schemeClr val="bg1"/>
                </a:solidFill>
              </a:rPr>
              <a:t>goto</a:t>
            </a:r>
            <a:endParaRPr lang="fr-FR" b="1" dirty="0" smtClean="0">
              <a:solidFill>
                <a:schemeClr val="bg1"/>
              </a:solidFill>
            </a:endParaRPr>
          </a:p>
          <a:p>
            <a:r>
              <a:rPr lang="fr-FR" b="1" dirty="0" smtClean="0">
                <a:solidFill>
                  <a:schemeClr val="bg1"/>
                </a:solidFill>
              </a:rPr>
              <a:t>ASI 183MM</a:t>
            </a:r>
            <a:endParaRPr lang="fr-FR" b="1" dirty="0">
              <a:solidFill>
                <a:schemeClr val="bg1"/>
              </a:solidFill>
            </a:endParaRPr>
          </a:p>
          <a:p>
            <a:r>
              <a:rPr lang="fr-FR" b="1" dirty="0" smtClean="0">
                <a:solidFill>
                  <a:schemeClr val="bg1"/>
                </a:solidFill>
              </a:rPr>
              <a:t>600 s</a:t>
            </a:r>
            <a:endParaRPr 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3377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563802"/>
            <a:ext cx="3491880" cy="2608876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564672"/>
          </a:xfrm>
        </p:spPr>
        <p:txBody>
          <a:bodyPr>
            <a:noAutofit/>
          </a:bodyPr>
          <a:lstStyle/>
          <a:p>
            <a:r>
              <a:rPr lang="fr-FR" sz="4000" dirty="0" smtClean="0"/>
              <a:t>Logiciel:  live-</a:t>
            </a:r>
            <a:r>
              <a:rPr lang="fr-FR" sz="4000" dirty="0" err="1" smtClean="0"/>
              <a:t>stacking</a:t>
            </a:r>
            <a:endParaRPr lang="fr-FR" sz="40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4056"/>
          </a:xfrm>
        </p:spPr>
        <p:txBody>
          <a:bodyPr>
            <a:normAutofit fontScale="32500" lnSpcReduction="20000"/>
          </a:bodyPr>
          <a:lstStyle/>
          <a:p>
            <a:pPr marL="0" indent="0">
              <a:buNone/>
            </a:pPr>
            <a:endParaRPr lang="fr-FR" dirty="0" smtClean="0"/>
          </a:p>
          <a:p>
            <a:r>
              <a:rPr lang="fr-FR" sz="6200" dirty="0" smtClean="0"/>
              <a:t>Le </a:t>
            </a:r>
            <a:r>
              <a:rPr lang="fr-FR" sz="6200" dirty="0" err="1" smtClean="0"/>
              <a:t>livestacking</a:t>
            </a:r>
            <a:r>
              <a:rPr lang="fr-FR" sz="6200" dirty="0" smtClean="0"/>
              <a:t>: résultats en pose unique</a:t>
            </a:r>
            <a:endParaRPr lang="fr-FR" sz="6200" dirty="0"/>
          </a:p>
          <a:p>
            <a:pPr lvl="1"/>
            <a:endParaRPr lang="fr-FR" dirty="0" smtClean="0"/>
          </a:p>
          <a:p>
            <a:pPr lvl="1"/>
            <a:endParaRPr lang="fr-FR" dirty="0" smtClean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44" y="1700808"/>
            <a:ext cx="4466218" cy="304025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8288" y="1692294"/>
            <a:ext cx="172819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M16</a:t>
            </a:r>
          </a:p>
          <a:p>
            <a:r>
              <a:rPr lang="fr-FR" b="1" dirty="0">
                <a:solidFill>
                  <a:schemeClr val="bg1"/>
                </a:solidFill>
              </a:rPr>
              <a:t>Avalon M-</a:t>
            </a:r>
            <a:r>
              <a:rPr lang="fr-FR" b="1" dirty="0" err="1">
                <a:solidFill>
                  <a:schemeClr val="bg1"/>
                </a:solidFill>
              </a:rPr>
              <a:t>Uno</a:t>
            </a:r>
            <a:endParaRPr lang="fr-FR" b="1" dirty="0">
              <a:solidFill>
                <a:schemeClr val="bg1"/>
              </a:solidFill>
            </a:endParaRPr>
          </a:p>
          <a:p>
            <a:r>
              <a:rPr lang="fr-FR" b="1" dirty="0">
                <a:solidFill>
                  <a:schemeClr val="bg1"/>
                </a:solidFill>
              </a:rPr>
              <a:t> 150/750</a:t>
            </a:r>
          </a:p>
          <a:p>
            <a:r>
              <a:rPr lang="fr-FR" b="1" dirty="0">
                <a:solidFill>
                  <a:schemeClr val="bg1"/>
                </a:solidFill>
              </a:rPr>
              <a:t>ASI 533MC pro</a:t>
            </a:r>
          </a:p>
          <a:p>
            <a:r>
              <a:rPr lang="fr-FR" b="1" dirty="0">
                <a:solidFill>
                  <a:schemeClr val="bg1"/>
                </a:solidFill>
              </a:rPr>
              <a:t>180s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559" y="2996952"/>
            <a:ext cx="5998057" cy="337390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231864" y="4725144"/>
            <a:ext cx="1061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M101</a:t>
            </a:r>
          </a:p>
          <a:p>
            <a:r>
              <a:rPr lang="fr-FR" b="1" dirty="0">
                <a:solidFill>
                  <a:schemeClr val="bg1"/>
                </a:solidFill>
              </a:rPr>
              <a:t>30s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436096" y="2060848"/>
            <a:ext cx="22295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M57</a:t>
            </a:r>
          </a:p>
          <a:p>
            <a:r>
              <a:rPr lang="fr-FR" b="1" dirty="0" err="1" smtClean="0">
                <a:solidFill>
                  <a:schemeClr val="bg1"/>
                </a:solidFill>
              </a:rPr>
              <a:t>Atik</a:t>
            </a:r>
            <a:r>
              <a:rPr lang="fr-FR" b="1" dirty="0" smtClean="0">
                <a:solidFill>
                  <a:schemeClr val="bg1"/>
                </a:solidFill>
              </a:rPr>
              <a:t> </a:t>
            </a:r>
            <a:r>
              <a:rPr lang="fr-FR" b="1" dirty="0" err="1" smtClean="0">
                <a:solidFill>
                  <a:schemeClr val="bg1"/>
                </a:solidFill>
              </a:rPr>
              <a:t>infinity</a:t>
            </a:r>
            <a:r>
              <a:rPr lang="fr-FR" b="1" dirty="0" smtClean="0">
                <a:solidFill>
                  <a:schemeClr val="bg1"/>
                </a:solidFill>
              </a:rPr>
              <a:t> mono</a:t>
            </a:r>
            <a:endParaRPr lang="fr-FR" b="1" dirty="0">
              <a:solidFill>
                <a:schemeClr val="bg1"/>
              </a:solidFill>
            </a:endParaRPr>
          </a:p>
          <a:p>
            <a:r>
              <a:rPr lang="fr-FR" b="1" dirty="0">
                <a:solidFill>
                  <a:schemeClr val="bg1"/>
                </a:solidFill>
              </a:rPr>
              <a:t>7</a:t>
            </a:r>
            <a:r>
              <a:rPr lang="fr-FR" b="1" dirty="0" smtClean="0">
                <a:solidFill>
                  <a:schemeClr val="bg1"/>
                </a:solidFill>
              </a:rPr>
              <a:t>s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 rot="19878615">
            <a:off x="3473512" y="1813547"/>
            <a:ext cx="270343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ONE SHOOT</a:t>
            </a:r>
            <a:endParaRPr lang="fr-FR" sz="28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38592" y="5855291"/>
            <a:ext cx="787080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Source:</a:t>
            </a:r>
          </a:p>
          <a:p>
            <a:r>
              <a:rPr lang="fr-FR" dirty="0" smtClean="0"/>
              <a:t>Grand test en pose unique</a:t>
            </a:r>
          </a:p>
          <a:p>
            <a:r>
              <a:rPr lang="fr-FR" sz="1200" dirty="0"/>
              <a:t>http://www.astronomie-va.com/forum/viewtopic.php?f=9&amp;t=351&amp;sid=b054bc711d92484ecd7293d71e5df12a&amp;start=50</a:t>
            </a:r>
          </a:p>
        </p:txBody>
      </p:sp>
    </p:spTree>
    <p:extLst>
      <p:ext uri="{BB962C8B-B14F-4D97-AF65-F5344CB8AC3E}">
        <p14:creationId xmlns:p14="http://schemas.microsoft.com/office/powerpoint/2010/main" val="1882277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564672"/>
          </a:xfrm>
        </p:spPr>
        <p:txBody>
          <a:bodyPr>
            <a:noAutofit/>
          </a:bodyPr>
          <a:lstStyle/>
          <a:p>
            <a:r>
              <a:rPr lang="fr-FR" sz="4000" dirty="0" smtClean="0"/>
              <a:t>Avantages &amp; limites du Visuel Assisté</a:t>
            </a:r>
            <a:endParaRPr lang="fr-FR" sz="40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472608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endParaRPr lang="fr-FR" dirty="0" smtClean="0"/>
          </a:p>
          <a:p>
            <a:r>
              <a:rPr lang="fr-FR" dirty="0" smtClean="0"/>
              <a:t>Inconvénients: </a:t>
            </a:r>
          </a:p>
          <a:p>
            <a:pPr lvl="1"/>
            <a:r>
              <a:rPr lang="fr-FR" dirty="0" smtClean="0"/>
              <a:t>On peut faire du VA avec un setup d’astrophotographique mais le contraire n’est pas vrai.</a:t>
            </a:r>
          </a:p>
          <a:p>
            <a:pPr lvl="1"/>
            <a:r>
              <a:rPr lang="fr-FR" dirty="0" smtClean="0"/>
              <a:t>Pour avoir un résultat plus abouti en VA, on devra acquérir en partie les savoir-faire, les techniques et le matériel nécessaire pour pratiquer l’astrophotographie.</a:t>
            </a:r>
          </a:p>
          <a:p>
            <a:pPr marL="393192" lvl="1" indent="0">
              <a:buNone/>
            </a:pPr>
            <a:endParaRPr lang="fr-FR" dirty="0" smtClean="0"/>
          </a:p>
          <a:p>
            <a:r>
              <a:rPr lang="fr-FR" dirty="0" smtClean="0"/>
              <a:t>Avantages: on </a:t>
            </a:r>
            <a:r>
              <a:rPr lang="fr-FR" dirty="0" smtClean="0"/>
              <a:t>peut plus facilement pratiquer le </a:t>
            </a:r>
            <a:r>
              <a:rPr lang="fr-FR" dirty="0" smtClean="0"/>
              <a:t>VA, si:</a:t>
            </a:r>
          </a:p>
          <a:p>
            <a:pPr lvl="1"/>
            <a:r>
              <a:rPr lang="fr-FR" dirty="0" smtClean="0"/>
              <a:t>On veut observer le ciel malgré une déficience visuelle</a:t>
            </a:r>
            <a:endParaRPr lang="fr-FR" dirty="0" smtClean="0"/>
          </a:p>
          <a:p>
            <a:pPr lvl="1"/>
            <a:r>
              <a:rPr lang="fr-FR" dirty="0" smtClean="0"/>
              <a:t>On </a:t>
            </a:r>
            <a:r>
              <a:rPr lang="fr-FR" dirty="0" smtClean="0"/>
              <a:t>veut </a:t>
            </a:r>
            <a:r>
              <a:rPr lang="fr-FR" dirty="0" smtClean="0"/>
              <a:t>aller vers l’astrophotographie </a:t>
            </a:r>
            <a:r>
              <a:rPr lang="fr-FR" dirty="0" smtClean="0"/>
              <a:t>petit à petit </a:t>
            </a:r>
          </a:p>
          <a:p>
            <a:pPr lvl="1"/>
            <a:r>
              <a:rPr lang="fr-FR" dirty="0" smtClean="0"/>
              <a:t>On a un environnement d’observation contraignant: ville, PL,…</a:t>
            </a:r>
            <a:endParaRPr lang="fr-FR" dirty="0" smtClean="0"/>
          </a:p>
          <a:p>
            <a:pPr lvl="1"/>
            <a:r>
              <a:rPr lang="fr-FR" dirty="0" smtClean="0"/>
              <a:t>On dispose d’un temps de pose limité</a:t>
            </a:r>
            <a:endParaRPr lang="fr-FR" dirty="0" smtClean="0"/>
          </a:p>
          <a:p>
            <a:pPr lvl="1"/>
            <a:r>
              <a:rPr lang="fr-FR" dirty="0" smtClean="0"/>
              <a:t>On veut partager sa pratique avec ses amis ou en soirée publique</a:t>
            </a:r>
          </a:p>
          <a:p>
            <a:pPr lvl="1"/>
            <a:r>
              <a:rPr lang="fr-FR" dirty="0" smtClean="0"/>
              <a:t>On veut musarder dans le ciel sans chercher à faire une belle image.</a:t>
            </a:r>
          </a:p>
          <a:p>
            <a:pPr lvl="1"/>
            <a:r>
              <a:rPr lang="fr-FR" dirty="0" smtClean="0"/>
              <a:t>... Et tant d’autres raisons </a:t>
            </a:r>
          </a:p>
          <a:p>
            <a:pPr lvl="1"/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2842425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564672"/>
          </a:xfrm>
        </p:spPr>
        <p:txBody>
          <a:bodyPr>
            <a:noAutofit/>
          </a:bodyPr>
          <a:lstStyle/>
          <a:p>
            <a:r>
              <a:rPr lang="fr-FR" sz="4000" dirty="0" smtClean="0"/>
              <a:t>Conclusion</a:t>
            </a:r>
            <a:endParaRPr lang="fr-FR" sz="40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623560"/>
          </a:xfrm>
        </p:spPr>
        <p:txBody>
          <a:bodyPr>
            <a:normAutofit fontScale="92500" lnSpcReduction="10000"/>
          </a:bodyPr>
          <a:lstStyle/>
          <a:p>
            <a:r>
              <a:rPr lang="fr-FR" dirty="0" smtClean="0"/>
              <a:t>Les moindres contraintes du VA permettent de le pratiquer en ajoutant juste une caméra au setup dont on dispose. </a:t>
            </a:r>
            <a:r>
              <a:rPr lang="fr-FR" dirty="0" smtClean="0"/>
              <a:t>On peut démarrer très rapidement, les premiers résultats sont immédiats.</a:t>
            </a:r>
            <a:endParaRPr lang="fr-FR" dirty="0" smtClean="0"/>
          </a:p>
          <a:p>
            <a:pPr marL="0" indent="0">
              <a:buNone/>
            </a:pPr>
            <a:endParaRPr lang="fr-FR" dirty="0" smtClean="0"/>
          </a:p>
          <a:p>
            <a:r>
              <a:rPr lang="fr-FR" dirty="0" smtClean="0"/>
              <a:t>On peut facilement faire découvrir le ciel à nos proches de façon ludique.</a:t>
            </a:r>
          </a:p>
          <a:p>
            <a:pPr marL="0" indent="0">
              <a:buNone/>
            </a:pPr>
            <a:endParaRPr lang="fr-FR" dirty="0"/>
          </a:p>
          <a:p>
            <a:r>
              <a:rPr lang="fr-FR" dirty="0" smtClean="0"/>
              <a:t>Le visuel assisté est une excellente façon de se balader dans  le ciel, d’expérimenter son matériel et de progresse à son rythme (et ses moyens).</a:t>
            </a:r>
          </a:p>
          <a:p>
            <a:endParaRPr lang="fr-FR" dirty="0"/>
          </a:p>
          <a:p>
            <a:r>
              <a:rPr lang="fr-FR" dirty="0" smtClean="0">
                <a:solidFill>
                  <a:schemeClr val="accent1"/>
                </a:solidFill>
              </a:rPr>
              <a:t>Je vous remercie de votre attention , bon ciel à tous</a:t>
            </a:r>
          </a:p>
          <a:p>
            <a:r>
              <a:rPr lang="fr-FR" dirty="0" smtClean="0">
                <a:solidFill>
                  <a:schemeClr val="accent1"/>
                </a:solidFill>
              </a:rPr>
              <a:t>et je remercie tous les membres du forum AVA qui m’ont prêté main forte pour préparer cette présentation</a:t>
            </a:r>
            <a:endParaRPr lang="fr-FR" dirty="0">
              <a:solidFill>
                <a:schemeClr val="accent1"/>
              </a:solidFill>
            </a:endParaRPr>
          </a:p>
          <a:p>
            <a:pPr lvl="1"/>
            <a:endParaRPr lang="fr-FR" dirty="0" smtClean="0"/>
          </a:p>
          <a:p>
            <a:pPr lvl="1"/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2278652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36680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Sources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0364" y="1340768"/>
            <a:ext cx="8363272" cy="4389120"/>
          </a:xfrm>
        </p:spPr>
        <p:txBody>
          <a:bodyPr>
            <a:normAutofit fontScale="55000" lnSpcReduction="20000"/>
          </a:bodyPr>
          <a:lstStyle/>
          <a:p>
            <a:r>
              <a:rPr lang="fr-FR" sz="2000" dirty="0" smtClean="0"/>
              <a:t>Sites internet</a:t>
            </a:r>
            <a:r>
              <a:rPr lang="fr-FR" sz="2000" dirty="0" smtClean="0"/>
              <a:t>:</a:t>
            </a:r>
          </a:p>
          <a:p>
            <a:pPr lvl="1"/>
            <a:r>
              <a:rPr lang="fr-FR" sz="1800" dirty="0">
                <a:hlinkClick r:id="rId2"/>
              </a:rPr>
              <a:t>http://sebbastro.e-monsite.com</a:t>
            </a:r>
            <a:r>
              <a:rPr lang="fr-FR" sz="1800" dirty="0" smtClean="0">
                <a:hlinkClick r:id="rId2"/>
              </a:rPr>
              <a:t>/</a:t>
            </a:r>
            <a:endParaRPr lang="fr-FR" sz="1800" dirty="0" smtClean="0"/>
          </a:p>
          <a:p>
            <a:pPr lvl="1"/>
            <a:r>
              <a:rPr lang="fr-FR" sz="1800" dirty="0">
                <a:hlinkClick r:id="rId3"/>
              </a:rPr>
              <a:t>https://cac-31.org/2020/09/10/observer-le-ciel-profond-en-visuel-assiste</a:t>
            </a:r>
            <a:r>
              <a:rPr lang="fr-FR" sz="1800" dirty="0" smtClean="0">
                <a:hlinkClick r:id="rId3"/>
              </a:rPr>
              <a:t>/</a:t>
            </a:r>
            <a:endParaRPr lang="fr-FR" sz="1800" dirty="0" smtClean="0"/>
          </a:p>
          <a:p>
            <a:pPr lvl="1"/>
            <a:r>
              <a:rPr lang="fr-FR" sz="1800" dirty="0"/>
              <a:t>VA au </a:t>
            </a:r>
            <a:r>
              <a:rPr lang="fr-FR" sz="1800" dirty="0" err="1"/>
              <a:t>dobson</a:t>
            </a:r>
            <a:r>
              <a:rPr lang="fr-FR" sz="1800" dirty="0"/>
              <a:t> 300: </a:t>
            </a:r>
            <a:r>
              <a:rPr lang="fr-FR" sz="1800" dirty="0">
                <a:hlinkClick r:id="rId4"/>
              </a:rPr>
              <a:t>http://loindansleciel.over-blog.com/2020/02/du-visuel-assiste-avec-un-dobson-300/1500.html</a:t>
            </a:r>
            <a:endParaRPr lang="fr-FR" sz="1800" dirty="0"/>
          </a:p>
          <a:p>
            <a:pPr lvl="1"/>
            <a:endParaRPr lang="fr-FR" sz="1800" dirty="0" smtClean="0"/>
          </a:p>
          <a:p>
            <a:pPr lvl="1"/>
            <a:endParaRPr lang="fr-FR" sz="1800" dirty="0" smtClean="0"/>
          </a:p>
          <a:p>
            <a:pPr lvl="1"/>
            <a:r>
              <a:rPr lang="fr-FR" sz="1800" dirty="0"/>
              <a:t>Forum </a:t>
            </a:r>
            <a:r>
              <a:rPr lang="fr-FR" sz="1800" dirty="0" smtClean="0"/>
              <a:t>AVA : </a:t>
            </a:r>
            <a:r>
              <a:rPr lang="fr-FR" sz="1800" dirty="0" smtClean="0">
                <a:hlinkClick r:id="rId5"/>
              </a:rPr>
              <a:t>http</a:t>
            </a:r>
            <a:r>
              <a:rPr lang="fr-FR" sz="1800" dirty="0">
                <a:hlinkClick r:id="rId5"/>
              </a:rPr>
              <a:t>://</a:t>
            </a:r>
            <a:r>
              <a:rPr lang="fr-FR" sz="1800" dirty="0" smtClean="0">
                <a:hlinkClick r:id="rId5"/>
              </a:rPr>
              <a:t>www.astronomie-va.com/forum/index.php</a:t>
            </a:r>
            <a:endParaRPr lang="fr-FR" sz="1800" dirty="0" smtClean="0"/>
          </a:p>
          <a:p>
            <a:pPr lvl="1"/>
            <a:r>
              <a:rPr lang="fr-FR" sz="1800" dirty="0" smtClean="0"/>
              <a:t>Forum </a:t>
            </a:r>
            <a:r>
              <a:rPr lang="fr-FR" sz="1800" dirty="0" err="1" smtClean="0"/>
              <a:t>Astrosurf</a:t>
            </a:r>
            <a:r>
              <a:rPr lang="fr-FR" sz="1800" dirty="0"/>
              <a:t>: </a:t>
            </a:r>
            <a:r>
              <a:rPr lang="fr-FR" sz="1800" dirty="0">
                <a:hlinkClick r:id="rId6"/>
              </a:rPr>
              <a:t>http://www.astrosurf.com/topic/115472-visuel-assist%C3%A9-%C3%A9change-sur-cette-technique-dobservation</a:t>
            </a:r>
            <a:r>
              <a:rPr lang="fr-FR" sz="1800" dirty="0" smtClean="0">
                <a:hlinkClick r:id="rId6"/>
              </a:rPr>
              <a:t>/</a:t>
            </a:r>
            <a:endParaRPr lang="fr-FR" sz="1800" dirty="0" smtClean="0"/>
          </a:p>
          <a:p>
            <a:pPr lvl="1"/>
            <a:r>
              <a:rPr lang="fr-FR" sz="1800" dirty="0" err="1"/>
              <a:t>Cloudynight</a:t>
            </a:r>
            <a:r>
              <a:rPr lang="fr-FR" sz="1800" dirty="0"/>
              <a:t>: https://www.cloudynights.com/forum/73-electronically-assisted-astronomy-eaa/</a:t>
            </a:r>
          </a:p>
          <a:p>
            <a:pPr lvl="1"/>
            <a:endParaRPr lang="fr-FR" sz="1800" dirty="0" smtClean="0"/>
          </a:p>
          <a:p>
            <a:pPr lvl="1"/>
            <a:endParaRPr lang="fr-FR" sz="1800" dirty="0" smtClean="0"/>
          </a:p>
          <a:p>
            <a:pPr lvl="1"/>
            <a:r>
              <a:rPr lang="fr-FR" sz="1800" dirty="0" smtClean="0"/>
              <a:t>Tutoriels </a:t>
            </a:r>
            <a:r>
              <a:rPr lang="fr-FR" sz="1800" dirty="0" smtClean="0"/>
              <a:t>sur </a:t>
            </a:r>
            <a:r>
              <a:rPr lang="fr-FR" sz="1800" dirty="0" err="1" smtClean="0"/>
              <a:t>Webastro</a:t>
            </a:r>
            <a:r>
              <a:rPr lang="fr-FR" sz="1800" dirty="0" smtClean="0"/>
              <a:t>: </a:t>
            </a:r>
            <a:r>
              <a:rPr lang="fr-FR" sz="1800" dirty="0" smtClean="0">
                <a:hlinkClick r:id="rId7"/>
              </a:rPr>
              <a:t>https</a:t>
            </a:r>
            <a:r>
              <a:rPr lang="fr-FR" sz="1800" dirty="0">
                <a:hlinkClick r:id="rId7"/>
              </a:rPr>
              <a:t>://www.webastro.net/noctua/visuel_assiste</a:t>
            </a:r>
            <a:r>
              <a:rPr lang="fr-FR" sz="1800" dirty="0" smtClean="0">
                <a:hlinkClick r:id="rId7"/>
              </a:rPr>
              <a:t>/</a:t>
            </a:r>
            <a:endParaRPr lang="fr-FR" sz="1800" dirty="0" smtClean="0"/>
          </a:p>
          <a:p>
            <a:pPr lvl="1"/>
            <a:r>
              <a:rPr lang="fr-FR" sz="1800" dirty="0"/>
              <a:t>Tutoriels sur AVA: </a:t>
            </a:r>
            <a:r>
              <a:rPr lang="fr-FR" sz="1800" dirty="0">
                <a:hlinkClick r:id="rId8"/>
              </a:rPr>
              <a:t>https://</a:t>
            </a:r>
            <a:r>
              <a:rPr lang="fr-FR" sz="1800" dirty="0" smtClean="0">
                <a:hlinkClick r:id="rId8"/>
              </a:rPr>
              <a:t>www.astronomie-va.com/forum/viewforum.php?f=30</a:t>
            </a:r>
            <a:endParaRPr lang="fr-FR" sz="1800" dirty="0" smtClean="0"/>
          </a:p>
          <a:p>
            <a:endParaRPr lang="fr-FR" sz="2000" dirty="0"/>
          </a:p>
          <a:p>
            <a:r>
              <a:rPr lang="fr-FR" sz="2000" dirty="0" smtClean="0"/>
              <a:t>Ciel et Espace Juin-Juillet </a:t>
            </a:r>
            <a:r>
              <a:rPr lang="fr-FR" sz="2000" dirty="0" smtClean="0"/>
              <a:t>21</a:t>
            </a:r>
          </a:p>
          <a:p>
            <a:pPr marL="0" indent="0">
              <a:buNone/>
            </a:pPr>
            <a:r>
              <a:rPr lang="fr-FR" sz="2000" dirty="0" smtClean="0"/>
              <a:t>        </a:t>
            </a:r>
            <a:r>
              <a:rPr lang="fr-FR" sz="2000" dirty="0" smtClean="0">
                <a:hlinkClick r:id="rId9"/>
              </a:rPr>
              <a:t>https</a:t>
            </a:r>
            <a:r>
              <a:rPr lang="fr-FR" sz="2000" dirty="0">
                <a:hlinkClick r:id="rId9"/>
              </a:rPr>
              <a:t>://</a:t>
            </a:r>
            <a:r>
              <a:rPr lang="fr-FR" sz="2000" dirty="0" smtClean="0">
                <a:hlinkClick r:id="rId9"/>
              </a:rPr>
              <a:t>www.cieletespace.fr/actualites/test-la-revolution-de-l-observation-visuelle-assistee-pour-l-astronomie-amateur</a:t>
            </a:r>
            <a:endParaRPr lang="fr-FR" sz="2000" dirty="0" smtClean="0"/>
          </a:p>
          <a:p>
            <a:pPr marL="0" indent="0">
              <a:buNone/>
            </a:pPr>
            <a:endParaRPr lang="fr-FR" sz="2000" dirty="0" smtClean="0"/>
          </a:p>
          <a:p>
            <a:r>
              <a:rPr lang="fr-FR" sz="2000" dirty="0" smtClean="0"/>
              <a:t>Vidéos Visuel Assisté:</a:t>
            </a:r>
          </a:p>
          <a:p>
            <a:pPr lvl="1"/>
            <a:r>
              <a:rPr lang="fr-FR" sz="1800" dirty="0">
                <a:hlinkClick r:id="rId10"/>
              </a:rPr>
              <a:t>http://sebbastro.e-monsite.com/videos</a:t>
            </a:r>
            <a:r>
              <a:rPr lang="fr-FR" sz="1800" dirty="0" smtClean="0">
                <a:hlinkClick r:id="rId10"/>
              </a:rPr>
              <a:t>/</a:t>
            </a:r>
            <a:endParaRPr lang="fr-FR" sz="1800" dirty="0" smtClean="0"/>
          </a:p>
          <a:p>
            <a:pPr lvl="1"/>
            <a:r>
              <a:rPr lang="fr-FR" sz="1800" dirty="0" smtClean="0"/>
              <a:t>Forum Astronomie-VA &gt; Observations &gt; Observations vidéos</a:t>
            </a:r>
            <a:endParaRPr lang="fr-FR" sz="1800" dirty="0"/>
          </a:p>
          <a:p>
            <a:endParaRPr lang="fr-FR" sz="2000" dirty="0"/>
          </a:p>
          <a:p>
            <a:r>
              <a:rPr lang="fr-FR" sz="2000" dirty="0" smtClean="0"/>
              <a:t>Autres:</a:t>
            </a:r>
          </a:p>
          <a:p>
            <a:pPr lvl="1"/>
            <a:r>
              <a:rPr lang="fr-FR" sz="1800" dirty="0" smtClean="0"/>
              <a:t>Modèle 3D adaptateur négatif pour </a:t>
            </a:r>
            <a:r>
              <a:rPr lang="fr-FR" sz="1800" dirty="0" err="1" smtClean="0"/>
              <a:t>Dobson</a:t>
            </a:r>
            <a:r>
              <a:rPr lang="fr-FR" sz="1800" dirty="0"/>
              <a:t>: http://www.astronomie-va.com/forum/viewtopic.php?t=30</a:t>
            </a:r>
            <a:endParaRPr lang="fr-FR" sz="1800" dirty="0"/>
          </a:p>
        </p:txBody>
      </p:sp>
    </p:spTree>
    <p:extLst>
      <p:ext uri="{BB962C8B-B14F-4D97-AF65-F5344CB8AC3E}">
        <p14:creationId xmlns:p14="http://schemas.microsoft.com/office/powerpoint/2010/main" val="1399873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ébit">
  <a:themeElements>
    <a:clrScheme name="Débit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Débit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Débit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764</TotalTime>
  <Words>1137</Words>
  <Application>Microsoft Office PowerPoint</Application>
  <PresentationFormat>Affichage à l'écran (4:3)</PresentationFormat>
  <Paragraphs>193</Paragraphs>
  <Slides>17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18" baseType="lpstr">
      <vt:lpstr>Débit</vt:lpstr>
      <vt:lpstr>Introduction au  Visuel Assisté (VA)</vt:lpstr>
      <vt:lpstr>Plan</vt:lpstr>
      <vt:lpstr>Introduction (1/2)</vt:lpstr>
      <vt:lpstr>Introduction (2/2)</vt:lpstr>
      <vt:lpstr>Principe du live stacking</vt:lpstr>
      <vt:lpstr>Le matériel: généralités</vt:lpstr>
      <vt:lpstr>Le matériel: exemples</vt:lpstr>
      <vt:lpstr>Le matériel : VA au Dobson</vt:lpstr>
      <vt:lpstr>Le matériel : VA &amp; monture équatoriale</vt:lpstr>
      <vt:lpstr>Le matériel : VA &amp; monture azimutale</vt:lpstr>
      <vt:lpstr>Le matériel : VA avec un objectif d’APN</vt:lpstr>
      <vt:lpstr>Logiciel: live-stacking</vt:lpstr>
      <vt:lpstr>Logiciel: live-stacking</vt:lpstr>
      <vt:lpstr>Logiciel:  live-stacking</vt:lpstr>
      <vt:lpstr>Avantages &amp; limites du Visuel Assisté</vt:lpstr>
      <vt:lpstr>Conclusion</vt:lpstr>
      <vt:lpstr>Sources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Visuel Assisté</dc:title>
  <dc:creator>Mickaelle</dc:creator>
  <cp:lastModifiedBy>Mickaëlle Brice</cp:lastModifiedBy>
  <cp:revision>58</cp:revision>
  <cp:lastPrinted>2021-06-30T12:20:13Z</cp:lastPrinted>
  <dcterms:created xsi:type="dcterms:W3CDTF">2021-06-29T15:22:30Z</dcterms:created>
  <dcterms:modified xsi:type="dcterms:W3CDTF">2021-06-30T12:21:00Z</dcterms:modified>
</cp:coreProperties>
</file>