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FF"/>
    <a:srgbClr val="00FE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25" autoAdjust="0"/>
  </p:normalViewPr>
  <p:slideViewPr>
    <p:cSldViewPr snapToGrid="0">
      <p:cViewPr varScale="1">
        <p:scale>
          <a:sx n="74" d="100"/>
          <a:sy n="74" d="100"/>
        </p:scale>
        <p:origin x="936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879E9B-92D1-4BD7-B321-77C30EC9A2EE}" type="datetimeFigureOut">
              <a:rPr lang="fr-FR" smtClean="0"/>
              <a:t>17/11/2024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11F2E6-CCCD-4546-A7DA-A41591A3F1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15783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111F2E6-CCCD-4546-A7DA-A41591A3F19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82851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9257BA-51B4-46ED-92BF-EA1C346D2E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D97A4E6-060F-042F-7D6F-994E3DF438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9C010A8-FFBA-9FCA-8357-C71FEFCB02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5ED2F-E514-4DE1-BB55-D24320DB78C2}" type="datetimeFigureOut">
              <a:rPr lang="fr-FR" smtClean="0"/>
              <a:t>17/11/2024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BBDDEDA-58E1-CBB7-FBC0-829A3FD753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90137A9-A62F-508F-8A6B-26D6AC5DC1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A36B4-3F7E-4570-8AB5-737BAD3273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4033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1E920F-F729-3248-867F-D8FF8A439B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F638B67-99FF-FEE6-43F3-A0BBD8708A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E7EFA74-2F6F-9712-4566-514B553599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5ED2F-E514-4DE1-BB55-D24320DB78C2}" type="datetimeFigureOut">
              <a:rPr lang="fr-FR" smtClean="0"/>
              <a:t>17/11/2024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53C81C5-63D9-B8ED-D57E-7C64D00960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9623A4D-869D-C63F-5DCD-B78FE1D55E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A36B4-3F7E-4570-8AB5-737BAD3273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57339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97F9A7-56EE-C1DD-DD91-4C15346838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380E7DF-309F-99BA-26FF-175862421E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2510E98-2FC5-2D68-34AD-57E9E113A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5ED2F-E514-4DE1-BB55-D24320DB78C2}" type="datetimeFigureOut">
              <a:rPr lang="fr-FR" smtClean="0"/>
              <a:t>17/11/2024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393847D-2F71-AD02-52A4-E346DAC005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9DD7EE0-9362-321A-2F18-9EF2D8F200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A36B4-3F7E-4570-8AB5-737BAD3273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075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2AE287-01AA-29CE-8FBA-BDD2B2DD79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8E79E2B-0208-D677-38DA-BCCE7A2FED2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084EED1-DC03-EA18-E729-37936152568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A0FE7E7-83CC-DBA6-C675-A5A735C272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5ED2F-E514-4DE1-BB55-D24320DB78C2}" type="datetimeFigureOut">
              <a:rPr lang="fr-FR" smtClean="0"/>
              <a:t>17/11/2024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E0C7C46-47C9-F9A1-7647-895EF576BD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590EF7A-1731-A1AB-4230-98A16DA4B6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A36B4-3F7E-4570-8AB5-737BAD3273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94332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10DF2D-2493-3877-4579-6D849C87C6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0A12C97-186F-D6C6-809B-39314F018B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5EF560C-224B-3497-126E-3D8DDD4984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4D64442-44EB-E1B7-7312-2C985872DA1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6E2FB679-1490-75AB-0D4A-E9001CA603E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93B476A8-4149-E712-2314-DA1F49580A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5ED2F-E514-4DE1-BB55-D24320DB78C2}" type="datetimeFigureOut">
              <a:rPr lang="fr-FR" smtClean="0"/>
              <a:t>17/11/2024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6DBF24A4-39DE-1430-A784-4A27C4E1AB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C9170EE8-7084-F775-10A6-982ACACA92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A36B4-3F7E-4570-8AB5-737BAD3273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29841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D30CF5-65F9-B47B-E3E8-42C9311BFF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B673E29-781B-F726-77A9-63066289B8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5ED2F-E514-4DE1-BB55-D24320DB78C2}" type="datetimeFigureOut">
              <a:rPr lang="fr-FR" smtClean="0"/>
              <a:t>17/11/2024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1FE7689-C61B-86A8-2B6C-81869877E7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132E7BC-CE94-7340-54A9-6DD08B6704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A36B4-3F7E-4570-8AB5-737BAD3273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04861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2BED205-6405-5D22-6F88-6B30EBBD22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5ED2F-E514-4DE1-BB55-D24320DB78C2}" type="datetimeFigureOut">
              <a:rPr lang="fr-FR" smtClean="0"/>
              <a:t>17/11/2024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EFFB2CB-B693-26DD-9863-FA4628E6BD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9550F08-D9EA-A19E-16E3-2BF5060F1A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A36B4-3F7E-4570-8AB5-737BAD3273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30747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3CBD67-A47C-AB68-A7FE-EC4E03B88D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1224E57-D52E-A0A1-798E-28E8511CE6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7168C7-F1A4-A90C-D272-313640BC0C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46D6580-9987-FF54-54F9-02EB9A4288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5ED2F-E514-4DE1-BB55-D24320DB78C2}" type="datetimeFigureOut">
              <a:rPr lang="fr-FR" smtClean="0"/>
              <a:t>17/11/2024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5E0FB7C-30FF-593E-D024-F92F8C9F47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B76DB47-DDA8-701A-71D5-AC8EFA1DBA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A36B4-3F7E-4570-8AB5-737BAD3273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7434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F6D93D-D456-42D4-855E-3F5071E68C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5CA347D-72F5-DD6C-735B-505DB64FB0D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1FC1822-7FF0-C2DF-1F66-CC7405037F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15C57C5-A2B3-AE5A-49EC-D8EB361CD7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5ED2F-E514-4DE1-BB55-D24320DB78C2}" type="datetimeFigureOut">
              <a:rPr lang="fr-FR" smtClean="0"/>
              <a:t>17/11/2024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B2BD0D2-BE3F-2C75-C2F6-E6FD262650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009B012-8EAC-C84C-250D-02E6305474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A36B4-3F7E-4570-8AB5-737BAD3273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35070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DA3854-941B-3F77-C695-20797E56F7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24CE160-A1B8-15A8-4248-17DF483306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5E1AD42-2CA0-FFB1-8420-3839B2A05F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5ED2F-E514-4DE1-BB55-D24320DB78C2}" type="datetimeFigureOut">
              <a:rPr lang="fr-FR" smtClean="0"/>
              <a:t>17/11/2024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F3E76BC-B32B-55E1-1A82-E3C7C804FC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78903FB-652F-0F41-89BD-BD87E7C3FE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A36B4-3F7E-4570-8AB5-737BAD3273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58659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21C97767-1C61-2BD4-A862-3A571AB1C83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A23D72A-2A62-429E-543B-2ECA19D540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BD274E-C962-F919-687F-8D03C443DF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5ED2F-E514-4DE1-BB55-D24320DB78C2}" type="datetimeFigureOut">
              <a:rPr lang="fr-FR" smtClean="0"/>
              <a:t>17/11/2024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0388E53-DFE0-5938-3292-C8D6A9976C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688AC6A-18E8-37C9-E47C-8446FB9599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A36B4-3F7E-4570-8AB5-737BAD3273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40449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BC68BE12-B3D5-F6F3-F301-39981EC9F8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E9705EC-62BA-97F2-0EC2-5114539F2B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472BD13-D8FD-30B0-2FD1-F09C6F1BBF2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D5ED2F-E514-4DE1-BB55-D24320DB78C2}" type="datetimeFigureOut">
              <a:rPr lang="fr-FR" smtClean="0"/>
              <a:t>17/11/2024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AA10-DE8C-CABE-AA2F-DA5977DF4F3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957629D-92FC-6C0A-7C85-0E5BED2CA89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4A36B4-3F7E-4570-8AB5-737BAD3273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5712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2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02002846-5F0C-96D8-1781-B63F8BE4FC2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-1" b="4738"/>
          <a:stretch/>
        </p:blipFill>
        <p:spPr>
          <a:xfrm>
            <a:off x="10021945" y="1492817"/>
            <a:ext cx="1712856" cy="1614738"/>
          </a:xfrm>
          <a:prstGeom prst="rect">
            <a:avLst/>
          </a:prstGeom>
        </p:spPr>
      </p:pic>
      <p:pic>
        <p:nvPicPr>
          <p:cNvPr id="57" name="Image 56">
            <a:extLst>
              <a:ext uri="{FF2B5EF4-FFF2-40B4-BE49-F238E27FC236}">
                <a16:creationId xmlns:a16="http://schemas.microsoft.com/office/drawing/2014/main" id="{AC161049-B706-2357-AA33-8EB279EA632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614"/>
          <a:stretch/>
        </p:blipFill>
        <p:spPr>
          <a:xfrm>
            <a:off x="6350898" y="1472959"/>
            <a:ext cx="1714447" cy="1669249"/>
          </a:xfrm>
          <a:prstGeom prst="rect">
            <a:avLst/>
          </a:prstGeom>
        </p:spPr>
      </p:pic>
      <p:pic>
        <p:nvPicPr>
          <p:cNvPr id="35" name="Image 34">
            <a:extLst>
              <a:ext uri="{FF2B5EF4-FFF2-40B4-BE49-F238E27FC236}">
                <a16:creationId xmlns:a16="http://schemas.microsoft.com/office/drawing/2014/main" id="{30B76ACD-C6DF-8D59-A5DF-11D75F6155A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4905" b="3065"/>
          <a:stretch/>
        </p:blipFill>
        <p:spPr>
          <a:xfrm>
            <a:off x="1851473" y="1653757"/>
            <a:ext cx="1851693" cy="1331261"/>
          </a:xfrm>
          <a:prstGeom prst="rect">
            <a:avLst/>
          </a:prstGeom>
        </p:spPr>
      </p:pic>
      <p:pic>
        <p:nvPicPr>
          <p:cNvPr id="30" name="Image 29">
            <a:extLst>
              <a:ext uri="{FF2B5EF4-FFF2-40B4-BE49-F238E27FC236}">
                <a16:creationId xmlns:a16="http://schemas.microsoft.com/office/drawing/2014/main" id="{94C1ED2C-D0D8-4566-B473-FE5F2D4F1EB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4852" y="953844"/>
            <a:ext cx="1200959" cy="1044765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D83A16CA-50DA-056E-06F2-696DCF7C381F}"/>
              </a:ext>
            </a:extLst>
          </p:cNvPr>
          <p:cNvSpPr txBox="1"/>
          <p:nvPr/>
        </p:nvSpPr>
        <p:spPr>
          <a:xfrm>
            <a:off x="241550" y="130623"/>
            <a:ext cx="137074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1000" dirty="0"/>
              <a:t>1) </a:t>
            </a:r>
            <a:r>
              <a:rPr lang="fr-CA" sz="1000" b="1" dirty="0"/>
              <a:t>Réglage </a:t>
            </a:r>
            <a:r>
              <a:rPr lang="fr-CA" sz="1000" b="1" dirty="0" err="1"/>
              <a:t>oﬀset</a:t>
            </a:r>
            <a:r>
              <a:rPr lang="fr-CA" sz="1000" b="1" dirty="0"/>
              <a:t> de l’OCAL : </a:t>
            </a:r>
            <a:r>
              <a:rPr lang="fr-CA" sz="1000" dirty="0"/>
              <a:t>régler/superposer le cercle vert avec la sortie du tube du PO </a:t>
            </a:r>
            <a:endParaRPr lang="fr-FR" sz="1000" dirty="0"/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79261476-2C43-DAC8-B578-23F968034070}"/>
              </a:ext>
            </a:extLst>
          </p:cNvPr>
          <p:cNvSpPr txBox="1"/>
          <p:nvPr/>
        </p:nvSpPr>
        <p:spPr>
          <a:xfrm>
            <a:off x="7106925" y="1314060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D03930AD-B5C8-00DB-9B42-1462CFE61652}"/>
              </a:ext>
            </a:extLst>
          </p:cNvPr>
          <p:cNvSpPr txBox="1"/>
          <p:nvPr/>
        </p:nvSpPr>
        <p:spPr>
          <a:xfrm>
            <a:off x="1735206" y="660509"/>
            <a:ext cx="1998981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1050" dirty="0"/>
              <a:t>Descendre le 2aire vers le primaire </a:t>
            </a:r>
            <a:r>
              <a:rPr lang="fr-CA" sz="1050" dirty="0">
                <a:sym typeface="Wingdings" panose="05000000000000000000" pitchFamily="2" charset="2"/>
              </a:rPr>
              <a:t></a:t>
            </a:r>
            <a:r>
              <a:rPr lang="fr-CA" sz="1050" dirty="0"/>
              <a:t> desserrer légèrement la vis centrale et serrer les 3 vis de collimation de manière équivalente (inverse pour le monter)</a:t>
            </a:r>
            <a:endParaRPr lang="fr-FR" sz="1050" dirty="0"/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84322F16-8CA5-2879-AFD3-8309B59561F1}"/>
              </a:ext>
            </a:extLst>
          </p:cNvPr>
          <p:cNvSpPr txBox="1"/>
          <p:nvPr/>
        </p:nvSpPr>
        <p:spPr>
          <a:xfrm>
            <a:off x="3817087" y="723244"/>
            <a:ext cx="1998981" cy="9002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1050" dirty="0"/>
              <a:t>Ajuster la hauteur du secondaire </a:t>
            </a:r>
            <a:r>
              <a:rPr lang="fr-FR" sz="1050" dirty="0">
                <a:sym typeface="Wingdings" panose="05000000000000000000" pitchFamily="2" charset="2"/>
              </a:rPr>
              <a:t> </a:t>
            </a:r>
            <a:r>
              <a:rPr lang="fr-FR" sz="1050" dirty="0"/>
              <a:t>utiliser uniquement  les deux vis de collimation côté P.O.</a:t>
            </a:r>
            <a:br>
              <a:rPr lang="fr-FR" sz="1050" dirty="0"/>
            </a:br>
            <a:r>
              <a:rPr lang="fr-FR" sz="1050" dirty="0"/>
              <a:t>(serrer une et desserrer l’opposée)</a:t>
            </a:r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E3155F0F-E95B-0985-31D9-39249F9AAF6E}"/>
              </a:ext>
            </a:extLst>
          </p:cNvPr>
          <p:cNvSpPr txBox="1"/>
          <p:nvPr/>
        </p:nvSpPr>
        <p:spPr>
          <a:xfrm>
            <a:off x="1696689" y="62312"/>
            <a:ext cx="36994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1100" dirty="0"/>
              <a:t>2) </a:t>
            </a:r>
            <a:r>
              <a:rPr lang="fr-CA" sz="1100" b="1" dirty="0"/>
              <a:t>Réglage orientation secondaire </a:t>
            </a:r>
            <a:r>
              <a:rPr lang="fr-CA" sz="1100" dirty="0"/>
              <a:t>: régler/superposer le cercle rouge sur le contour du secondaire </a:t>
            </a:r>
          </a:p>
          <a:p>
            <a:pPr algn="ctr"/>
            <a:r>
              <a:rPr lang="fr-CA" sz="1000" b="1" i="1" dirty="0"/>
              <a:t>Préalable</a:t>
            </a:r>
            <a:r>
              <a:rPr lang="fr-CA" sz="1000" i="1" dirty="0"/>
              <a:t> : les trois vis de collimation du 2aire à la même hauteur</a:t>
            </a:r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F741671D-36DB-F281-FD6C-64F8E3551F7E}"/>
              </a:ext>
            </a:extLst>
          </p:cNvPr>
          <p:cNvSpPr txBox="1"/>
          <p:nvPr/>
        </p:nvSpPr>
        <p:spPr>
          <a:xfrm>
            <a:off x="1872976" y="1605259"/>
            <a:ext cx="175868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200" b="1" dirty="0">
                <a:solidFill>
                  <a:srgbClr val="FF0000"/>
                </a:solidFill>
              </a:rPr>
              <a:t>translation avant/arrière</a:t>
            </a:r>
            <a:endParaRPr lang="fr-FR" sz="1200" b="1" dirty="0">
              <a:solidFill>
                <a:srgbClr val="FF0000"/>
              </a:solidFill>
            </a:endParaRPr>
          </a:p>
        </p:txBody>
      </p:sp>
      <p:sp>
        <p:nvSpPr>
          <p:cNvPr id="21" name="ZoneTexte 20">
            <a:extLst>
              <a:ext uri="{FF2B5EF4-FFF2-40B4-BE49-F238E27FC236}">
                <a16:creationId xmlns:a16="http://schemas.microsoft.com/office/drawing/2014/main" id="{4217C5CE-14B3-E71D-A4C1-C0B895C1C1C7}"/>
              </a:ext>
            </a:extLst>
          </p:cNvPr>
          <p:cNvSpPr txBox="1"/>
          <p:nvPr/>
        </p:nvSpPr>
        <p:spPr>
          <a:xfrm>
            <a:off x="1788042" y="2632370"/>
            <a:ext cx="565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900" b="1" dirty="0">
                <a:solidFill>
                  <a:srgbClr val="FFFF00"/>
                </a:solidFill>
              </a:rPr>
              <a:t>Support 2aire</a:t>
            </a:r>
            <a:endParaRPr lang="fr-FR" sz="900" b="1" dirty="0">
              <a:solidFill>
                <a:srgbClr val="FFFF00"/>
              </a:solidFill>
            </a:endParaRPr>
          </a:p>
        </p:txBody>
      </p:sp>
      <p:cxnSp>
        <p:nvCxnSpPr>
          <p:cNvPr id="23" name="Connecteur droit avec flèche 22">
            <a:extLst>
              <a:ext uri="{FF2B5EF4-FFF2-40B4-BE49-F238E27FC236}">
                <a16:creationId xmlns:a16="http://schemas.microsoft.com/office/drawing/2014/main" id="{C7A90E3F-E86E-2556-7FA5-39B0BA3F19AF}"/>
              </a:ext>
            </a:extLst>
          </p:cNvPr>
          <p:cNvCxnSpPr>
            <a:cxnSpLocks/>
          </p:cNvCxnSpPr>
          <p:nvPr/>
        </p:nvCxnSpPr>
        <p:spPr>
          <a:xfrm flipV="1">
            <a:off x="2079951" y="2517565"/>
            <a:ext cx="221931" cy="176615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droit avec flèche 24">
            <a:extLst>
              <a:ext uri="{FF2B5EF4-FFF2-40B4-BE49-F238E27FC236}">
                <a16:creationId xmlns:a16="http://schemas.microsoft.com/office/drawing/2014/main" id="{8CF1925D-FFB3-0E8E-B841-B633DDF3926C}"/>
              </a:ext>
            </a:extLst>
          </p:cNvPr>
          <p:cNvCxnSpPr>
            <a:cxnSpLocks/>
          </p:cNvCxnSpPr>
          <p:nvPr/>
        </p:nvCxnSpPr>
        <p:spPr>
          <a:xfrm>
            <a:off x="3294608" y="2345542"/>
            <a:ext cx="406779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eur droit avec flèche 25">
            <a:extLst>
              <a:ext uri="{FF2B5EF4-FFF2-40B4-BE49-F238E27FC236}">
                <a16:creationId xmlns:a16="http://schemas.microsoft.com/office/drawing/2014/main" id="{BC8B2B5F-07B6-733B-23AA-AD8876B622D5}"/>
              </a:ext>
            </a:extLst>
          </p:cNvPr>
          <p:cNvCxnSpPr>
            <a:cxnSpLocks/>
          </p:cNvCxnSpPr>
          <p:nvPr/>
        </p:nvCxnSpPr>
        <p:spPr>
          <a:xfrm flipH="1">
            <a:off x="1851473" y="2342903"/>
            <a:ext cx="401014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Ellipse 27">
            <a:extLst>
              <a:ext uri="{FF2B5EF4-FFF2-40B4-BE49-F238E27FC236}">
                <a16:creationId xmlns:a16="http://schemas.microsoft.com/office/drawing/2014/main" id="{9AAE1A65-B89C-CDC4-8740-46536E39C5F2}"/>
              </a:ext>
            </a:extLst>
          </p:cNvPr>
          <p:cNvSpPr/>
          <p:nvPr/>
        </p:nvSpPr>
        <p:spPr>
          <a:xfrm>
            <a:off x="537751" y="1001313"/>
            <a:ext cx="917458" cy="918180"/>
          </a:xfrm>
          <a:prstGeom prst="ellipse">
            <a:avLst/>
          </a:prstGeom>
          <a:noFill/>
          <a:ln>
            <a:solidFill>
              <a:srgbClr val="00FE3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2" name="Image 31">
            <a:extLst>
              <a:ext uri="{FF2B5EF4-FFF2-40B4-BE49-F238E27FC236}">
                <a16:creationId xmlns:a16="http://schemas.microsoft.com/office/drawing/2014/main" id="{F4DE2334-6D01-E680-E3CD-19CC4613D2B8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603"/>
          <a:stretch/>
        </p:blipFill>
        <p:spPr>
          <a:xfrm>
            <a:off x="423912" y="2092514"/>
            <a:ext cx="1075027" cy="3205633"/>
          </a:xfrm>
          <a:prstGeom prst="rect">
            <a:avLst/>
          </a:prstGeom>
        </p:spPr>
      </p:pic>
      <p:sp>
        <p:nvSpPr>
          <p:cNvPr id="33" name="Rectangle : coins arrondis 32">
            <a:extLst>
              <a:ext uri="{FF2B5EF4-FFF2-40B4-BE49-F238E27FC236}">
                <a16:creationId xmlns:a16="http://schemas.microsoft.com/office/drawing/2014/main" id="{C9C35A7C-6421-316F-8EDA-53E7F3D6096A}"/>
              </a:ext>
            </a:extLst>
          </p:cNvPr>
          <p:cNvSpPr/>
          <p:nvPr/>
        </p:nvSpPr>
        <p:spPr>
          <a:xfrm>
            <a:off x="387104" y="2632683"/>
            <a:ext cx="1120237" cy="472440"/>
          </a:xfrm>
          <a:prstGeom prst="roundRect">
            <a:avLst/>
          </a:prstGeom>
          <a:noFill/>
          <a:ln w="285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3" name="Image 42">
            <a:extLst>
              <a:ext uri="{FF2B5EF4-FFF2-40B4-BE49-F238E27FC236}">
                <a16:creationId xmlns:a16="http://schemas.microsoft.com/office/drawing/2014/main" id="{63957DC5-67F8-34AA-C887-DC9E48FE40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44124" y="1633874"/>
            <a:ext cx="1851693" cy="1446550"/>
          </a:xfrm>
          <a:prstGeom prst="rect">
            <a:avLst/>
          </a:prstGeom>
        </p:spPr>
      </p:pic>
      <p:sp>
        <p:nvSpPr>
          <p:cNvPr id="46" name="ZoneTexte 45">
            <a:extLst>
              <a:ext uri="{FF2B5EF4-FFF2-40B4-BE49-F238E27FC236}">
                <a16:creationId xmlns:a16="http://schemas.microsoft.com/office/drawing/2014/main" id="{E6E049DD-AFC8-17FE-F36F-FA86038CD39D}"/>
              </a:ext>
            </a:extLst>
          </p:cNvPr>
          <p:cNvSpPr txBox="1"/>
          <p:nvPr/>
        </p:nvSpPr>
        <p:spPr>
          <a:xfrm>
            <a:off x="4026871" y="1985615"/>
            <a:ext cx="14943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200" b="1" dirty="0">
                <a:solidFill>
                  <a:srgbClr val="FF0000"/>
                </a:solidFill>
              </a:rPr>
              <a:t>translation haut/bas</a:t>
            </a:r>
            <a:endParaRPr lang="fr-FR" sz="1200" b="1" dirty="0">
              <a:solidFill>
                <a:srgbClr val="FF0000"/>
              </a:solidFill>
            </a:endParaRPr>
          </a:p>
        </p:txBody>
      </p:sp>
      <p:cxnSp>
        <p:nvCxnSpPr>
          <p:cNvPr id="47" name="Connecteur droit avec flèche 46">
            <a:extLst>
              <a:ext uri="{FF2B5EF4-FFF2-40B4-BE49-F238E27FC236}">
                <a16:creationId xmlns:a16="http://schemas.microsoft.com/office/drawing/2014/main" id="{C1D3F9ED-0CAE-2397-87C4-2312E1A49DF7}"/>
              </a:ext>
            </a:extLst>
          </p:cNvPr>
          <p:cNvCxnSpPr>
            <a:cxnSpLocks/>
          </p:cNvCxnSpPr>
          <p:nvPr/>
        </p:nvCxnSpPr>
        <p:spPr>
          <a:xfrm flipV="1">
            <a:off x="4841974" y="1625266"/>
            <a:ext cx="0" cy="24385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Connecteur droit avec flèche 49">
            <a:extLst>
              <a:ext uri="{FF2B5EF4-FFF2-40B4-BE49-F238E27FC236}">
                <a16:creationId xmlns:a16="http://schemas.microsoft.com/office/drawing/2014/main" id="{9567E8F2-DA7F-EC98-A5B3-F01E0103BF65}"/>
              </a:ext>
            </a:extLst>
          </p:cNvPr>
          <p:cNvCxnSpPr>
            <a:cxnSpLocks/>
          </p:cNvCxnSpPr>
          <p:nvPr/>
        </p:nvCxnSpPr>
        <p:spPr>
          <a:xfrm>
            <a:off x="7208121" y="2795302"/>
            <a:ext cx="0" cy="220279"/>
          </a:xfrm>
          <a:prstGeom prst="straightConnector1">
            <a:avLst/>
          </a:prstGeom>
          <a:ln w="3810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ZoneTexte 54">
            <a:extLst>
              <a:ext uri="{FF2B5EF4-FFF2-40B4-BE49-F238E27FC236}">
                <a16:creationId xmlns:a16="http://schemas.microsoft.com/office/drawing/2014/main" id="{96FBBE27-F634-7D1E-3FBF-4691C5C5A3B3}"/>
              </a:ext>
            </a:extLst>
          </p:cNvPr>
          <p:cNvSpPr txBox="1"/>
          <p:nvPr/>
        </p:nvSpPr>
        <p:spPr>
          <a:xfrm>
            <a:off x="6270970" y="128318"/>
            <a:ext cx="4912649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1100" b="1" dirty="0"/>
              <a:t>3) Réglage du reﬂet du primaire dans le secondaire </a:t>
            </a:r>
            <a:r>
              <a:rPr lang="fr-FR" sz="1100" dirty="0"/>
              <a:t>: </a:t>
            </a:r>
            <a:r>
              <a:rPr lang="fr-FR" sz="1100" b="1" dirty="0"/>
              <a:t>superposer le reflet du primaire sur le cercle rouge  </a:t>
            </a:r>
          </a:p>
          <a:p>
            <a:pPr algn="ctr"/>
            <a:r>
              <a:rPr lang="fr-FR" sz="1000" b="1" dirty="0">
                <a:highlight>
                  <a:srgbClr val="FFFF00"/>
                </a:highlight>
              </a:rPr>
              <a:t>ATTENTION : ici j’ai redimensionné le cercle vert de l’étape (2) sur le pourtour du secondaire ET redimensionné  le cercle rouge de l’étape (2) sur le reflet miroir primaire</a:t>
            </a:r>
          </a:p>
        </p:txBody>
      </p:sp>
      <p:sp>
        <p:nvSpPr>
          <p:cNvPr id="59" name="ZoneTexte 58">
            <a:extLst>
              <a:ext uri="{FF2B5EF4-FFF2-40B4-BE49-F238E27FC236}">
                <a16:creationId xmlns:a16="http://schemas.microsoft.com/office/drawing/2014/main" id="{1CD047B7-298B-9D6E-B7B2-CB2F744E38B4}"/>
              </a:ext>
            </a:extLst>
          </p:cNvPr>
          <p:cNvSpPr txBox="1"/>
          <p:nvPr/>
        </p:nvSpPr>
        <p:spPr>
          <a:xfrm>
            <a:off x="6348874" y="859427"/>
            <a:ext cx="1721200" cy="5770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1050" dirty="0"/>
              <a:t>Réglage de la rotation du secondaire </a:t>
            </a:r>
            <a:r>
              <a:rPr lang="fr-FR" sz="1050" dirty="0">
                <a:sym typeface="Wingdings" panose="05000000000000000000" pitchFamily="2" charset="2"/>
              </a:rPr>
              <a:t> desserrer</a:t>
            </a:r>
            <a:r>
              <a:rPr lang="fr-FR" sz="1050" dirty="0"/>
              <a:t> légèrement la vis centrale </a:t>
            </a:r>
            <a:endParaRPr lang="fr-FR" sz="1050" dirty="0">
              <a:sym typeface="Wingdings" panose="05000000000000000000" pitchFamily="2" charset="2"/>
            </a:endParaRPr>
          </a:p>
        </p:txBody>
      </p:sp>
      <p:sp>
        <p:nvSpPr>
          <p:cNvPr id="62" name="Rectangle : avec coin rogné 61">
            <a:extLst>
              <a:ext uri="{FF2B5EF4-FFF2-40B4-BE49-F238E27FC236}">
                <a16:creationId xmlns:a16="http://schemas.microsoft.com/office/drawing/2014/main" id="{A54096AF-D973-F5D8-985F-33D55ED6BA69}"/>
              </a:ext>
            </a:extLst>
          </p:cNvPr>
          <p:cNvSpPr/>
          <p:nvPr/>
        </p:nvSpPr>
        <p:spPr>
          <a:xfrm>
            <a:off x="348011" y="87560"/>
            <a:ext cx="1331023" cy="5289112"/>
          </a:xfrm>
          <a:prstGeom prst="snip1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3" name="Rectangle : avec coin rogné 62">
            <a:extLst>
              <a:ext uri="{FF2B5EF4-FFF2-40B4-BE49-F238E27FC236}">
                <a16:creationId xmlns:a16="http://schemas.microsoft.com/office/drawing/2014/main" id="{9E559005-04ED-5F03-4C3D-EA2247164036}"/>
              </a:ext>
            </a:extLst>
          </p:cNvPr>
          <p:cNvSpPr/>
          <p:nvPr/>
        </p:nvSpPr>
        <p:spPr>
          <a:xfrm>
            <a:off x="1765190" y="107377"/>
            <a:ext cx="4216032" cy="5575857"/>
          </a:xfrm>
          <a:prstGeom prst="snip1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4" name="Rectangle : avec coin rogné 63">
            <a:extLst>
              <a:ext uri="{FF2B5EF4-FFF2-40B4-BE49-F238E27FC236}">
                <a16:creationId xmlns:a16="http://schemas.microsoft.com/office/drawing/2014/main" id="{F69E04FA-DB80-2EA5-1AF6-0E7F46533916}"/>
              </a:ext>
            </a:extLst>
          </p:cNvPr>
          <p:cNvSpPr/>
          <p:nvPr/>
        </p:nvSpPr>
        <p:spPr>
          <a:xfrm>
            <a:off x="6256172" y="109009"/>
            <a:ext cx="5600146" cy="3709431"/>
          </a:xfrm>
          <a:prstGeom prst="snip1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6" name="ZoneTexte 65">
            <a:extLst>
              <a:ext uri="{FF2B5EF4-FFF2-40B4-BE49-F238E27FC236}">
                <a16:creationId xmlns:a16="http://schemas.microsoft.com/office/drawing/2014/main" id="{4109F232-61D8-BEA9-32BF-BCA34E24C7EE}"/>
              </a:ext>
            </a:extLst>
          </p:cNvPr>
          <p:cNvSpPr txBox="1"/>
          <p:nvPr/>
        </p:nvSpPr>
        <p:spPr>
          <a:xfrm>
            <a:off x="9941429" y="903685"/>
            <a:ext cx="1894939" cy="600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1100" dirty="0"/>
              <a:t>Réglage de l’assiette </a:t>
            </a:r>
          </a:p>
          <a:p>
            <a:pPr algn="ctr"/>
            <a:r>
              <a:rPr lang="fr-FR" sz="1100" dirty="0">
                <a:sym typeface="Wingdings" panose="05000000000000000000" pitchFamily="2" charset="2"/>
              </a:rPr>
              <a:t> u</a:t>
            </a:r>
            <a:r>
              <a:rPr lang="fr-FR" sz="1100" dirty="0"/>
              <a:t>tiliser uniquement la vis de collimation opposée au PO</a:t>
            </a:r>
          </a:p>
        </p:txBody>
      </p:sp>
      <p:cxnSp>
        <p:nvCxnSpPr>
          <p:cNvPr id="5" name="Connecteur droit avec flèche 4">
            <a:extLst>
              <a:ext uri="{FF2B5EF4-FFF2-40B4-BE49-F238E27FC236}">
                <a16:creationId xmlns:a16="http://schemas.microsoft.com/office/drawing/2014/main" id="{234A56BF-52FE-E1F3-2F36-0B909EE7543B}"/>
              </a:ext>
            </a:extLst>
          </p:cNvPr>
          <p:cNvCxnSpPr>
            <a:cxnSpLocks/>
          </p:cNvCxnSpPr>
          <p:nvPr/>
        </p:nvCxnSpPr>
        <p:spPr>
          <a:xfrm flipV="1">
            <a:off x="7200636" y="1528999"/>
            <a:ext cx="0" cy="243854"/>
          </a:xfrm>
          <a:prstGeom prst="straightConnector1">
            <a:avLst/>
          </a:prstGeom>
          <a:ln w="3810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necteur droit avec flèche 5">
            <a:extLst>
              <a:ext uri="{FF2B5EF4-FFF2-40B4-BE49-F238E27FC236}">
                <a16:creationId xmlns:a16="http://schemas.microsoft.com/office/drawing/2014/main" id="{3CEF0AE6-71E4-7013-CDC0-AD517680922E}"/>
              </a:ext>
            </a:extLst>
          </p:cNvPr>
          <p:cNvCxnSpPr>
            <a:cxnSpLocks/>
          </p:cNvCxnSpPr>
          <p:nvPr/>
        </p:nvCxnSpPr>
        <p:spPr>
          <a:xfrm>
            <a:off x="4869970" y="2868903"/>
            <a:ext cx="0" cy="220279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necteur droit avec flèche 6">
            <a:extLst>
              <a:ext uri="{FF2B5EF4-FFF2-40B4-BE49-F238E27FC236}">
                <a16:creationId xmlns:a16="http://schemas.microsoft.com/office/drawing/2014/main" id="{21563865-F85D-0A9D-26F3-7F247DDC2A45}"/>
              </a:ext>
            </a:extLst>
          </p:cNvPr>
          <p:cNvCxnSpPr>
            <a:cxnSpLocks/>
          </p:cNvCxnSpPr>
          <p:nvPr/>
        </p:nvCxnSpPr>
        <p:spPr>
          <a:xfrm>
            <a:off x="11328022" y="2298724"/>
            <a:ext cx="406779" cy="0"/>
          </a:xfrm>
          <a:prstGeom prst="straightConnector1">
            <a:avLst/>
          </a:prstGeom>
          <a:ln w="38100">
            <a:solidFill>
              <a:srgbClr val="00FE3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necteur droit avec flèche 7">
            <a:extLst>
              <a:ext uri="{FF2B5EF4-FFF2-40B4-BE49-F238E27FC236}">
                <a16:creationId xmlns:a16="http://schemas.microsoft.com/office/drawing/2014/main" id="{A9EF6DC3-AAA6-8787-0BC7-D1E516D89BEC}"/>
              </a:ext>
            </a:extLst>
          </p:cNvPr>
          <p:cNvCxnSpPr>
            <a:cxnSpLocks/>
          </p:cNvCxnSpPr>
          <p:nvPr/>
        </p:nvCxnSpPr>
        <p:spPr>
          <a:xfrm flipH="1">
            <a:off x="10042417" y="2298724"/>
            <a:ext cx="401014" cy="0"/>
          </a:xfrm>
          <a:prstGeom prst="straightConnector1">
            <a:avLst/>
          </a:prstGeom>
          <a:ln w="38100">
            <a:solidFill>
              <a:srgbClr val="00FE3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ZoneTexte 12">
            <a:extLst>
              <a:ext uri="{FF2B5EF4-FFF2-40B4-BE49-F238E27FC236}">
                <a16:creationId xmlns:a16="http://schemas.microsoft.com/office/drawing/2014/main" id="{A25CC5F0-ADE3-CEAA-B7EA-183AB73BD32E}"/>
              </a:ext>
            </a:extLst>
          </p:cNvPr>
          <p:cNvSpPr txBox="1"/>
          <p:nvPr/>
        </p:nvSpPr>
        <p:spPr>
          <a:xfrm>
            <a:off x="6210780" y="3099935"/>
            <a:ext cx="5613847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1000" b="1" dirty="0"/>
              <a:t>Une fois le reﬂet du primaire centré dans le cercle rouge, revenir à l’étape 2  pour vériﬁer que le contour du 2aire est toujours bien centré sur le cercle vert.</a:t>
            </a:r>
          </a:p>
          <a:p>
            <a:pPr algn="ctr"/>
            <a:r>
              <a:rPr lang="fr-FR" sz="1000" b="1" dirty="0">
                <a:sym typeface="Wingdings" panose="05000000000000000000" pitchFamily="2" charset="2"/>
              </a:rPr>
              <a:t> P</a:t>
            </a:r>
            <a:r>
              <a:rPr lang="fr-FR" sz="1000" b="1" dirty="0"/>
              <a:t>lusieurs itérations possibles de ces étapes selon l’état de la collimation initiale.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B3F1EBD1-66AE-4F78-963C-0C53D9A12522}"/>
              </a:ext>
            </a:extLst>
          </p:cNvPr>
          <p:cNvSpPr txBox="1"/>
          <p:nvPr/>
        </p:nvSpPr>
        <p:spPr>
          <a:xfrm>
            <a:off x="6427776" y="3984318"/>
            <a:ext cx="4969157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1100" b="1" dirty="0"/>
              <a:t>4) Régler l’assette du primaire via le cercle violet (absent ici) et la croix de l’</a:t>
            </a:r>
            <a:r>
              <a:rPr lang="fr-FR" sz="1100" b="1" dirty="0" err="1"/>
              <a:t>Ocal</a:t>
            </a:r>
            <a:endParaRPr lang="fr-FR" sz="1100" b="1" dirty="0"/>
          </a:p>
          <a:p>
            <a:pPr algn="ctr"/>
            <a:r>
              <a:rPr lang="fr-CA" sz="1100" b="0" i="0" dirty="0">
                <a:effectLst/>
                <a:latin typeface="Lucida Grande"/>
              </a:rPr>
              <a:t>L’objectif est d’aligner au mieux œillet et </a:t>
            </a:r>
            <a:r>
              <a:rPr lang="fr-CA" sz="1100" dirty="0">
                <a:latin typeface="Lucida Grande"/>
              </a:rPr>
              <a:t>capteur </a:t>
            </a:r>
            <a:r>
              <a:rPr lang="fr-CA" sz="1100" dirty="0" err="1">
                <a:latin typeface="Lucida Grande"/>
              </a:rPr>
              <a:t>O</a:t>
            </a:r>
            <a:r>
              <a:rPr lang="fr-CA" sz="1100" b="0" i="0" dirty="0" err="1">
                <a:effectLst/>
                <a:latin typeface="Lucida Grande"/>
              </a:rPr>
              <a:t>cal</a:t>
            </a:r>
            <a:r>
              <a:rPr lang="fr-CA" sz="1100" b="0" i="0" dirty="0">
                <a:effectLst/>
                <a:latin typeface="Lucida Grande"/>
              </a:rPr>
              <a:t> sur la mire rose.</a:t>
            </a:r>
            <a:endParaRPr lang="fr-FR" sz="1100" b="1" dirty="0"/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58FB5CA6-FEE1-771A-B73E-D042045359C3}"/>
              </a:ext>
            </a:extLst>
          </p:cNvPr>
          <p:cNvSpPr txBox="1"/>
          <p:nvPr/>
        </p:nvSpPr>
        <p:spPr>
          <a:xfrm>
            <a:off x="6256172" y="5857145"/>
            <a:ext cx="5514629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CA" sz="1100" b="0" i="0" dirty="0">
                <a:effectLst/>
                <a:latin typeface="Lucida Grande"/>
              </a:rPr>
              <a:t> 5) Reprise de l'assiette du 2aire pour centrer l'image du primaire dans le rond rouge.</a:t>
            </a:r>
            <a:br>
              <a:rPr lang="fr-CA" sz="1100" dirty="0"/>
            </a:br>
            <a:r>
              <a:rPr lang="fr-CA" sz="1100" dirty="0">
                <a:latin typeface="Lucida Grande"/>
              </a:rPr>
              <a:t>6</a:t>
            </a:r>
            <a:r>
              <a:rPr lang="fr-CA" sz="1100" b="0" i="0" dirty="0">
                <a:effectLst/>
                <a:latin typeface="Lucida Grande"/>
              </a:rPr>
              <a:t>) Finition du primaire pour aligner parfaitement l’ œillet et l’</a:t>
            </a:r>
            <a:r>
              <a:rPr lang="fr-CA" sz="1100" dirty="0" err="1">
                <a:latin typeface="Lucida Grande"/>
              </a:rPr>
              <a:t>O</a:t>
            </a:r>
            <a:r>
              <a:rPr lang="fr-CA" sz="1100" b="0" i="0" dirty="0" err="1">
                <a:effectLst/>
                <a:latin typeface="Lucida Grande"/>
              </a:rPr>
              <a:t>cal</a:t>
            </a:r>
            <a:r>
              <a:rPr lang="fr-CA" sz="1100" b="0" i="0" dirty="0">
                <a:effectLst/>
                <a:latin typeface="Lucida Grande"/>
              </a:rPr>
              <a:t> sur la croix.</a:t>
            </a:r>
            <a:endParaRPr lang="fr-FR" sz="1100" dirty="0"/>
          </a:p>
        </p:txBody>
      </p:sp>
      <p:sp>
        <p:nvSpPr>
          <p:cNvPr id="24" name="Rectangle : avec coin rogné 23">
            <a:extLst>
              <a:ext uri="{FF2B5EF4-FFF2-40B4-BE49-F238E27FC236}">
                <a16:creationId xmlns:a16="http://schemas.microsoft.com/office/drawing/2014/main" id="{CD5E89FB-6F6E-DDD0-DC33-589489632642}"/>
              </a:ext>
            </a:extLst>
          </p:cNvPr>
          <p:cNvSpPr/>
          <p:nvPr/>
        </p:nvSpPr>
        <p:spPr>
          <a:xfrm>
            <a:off x="6257323" y="3978983"/>
            <a:ext cx="5600147" cy="2581696"/>
          </a:xfrm>
          <a:prstGeom prst="snip1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9" name="Image 28">
            <a:extLst>
              <a:ext uri="{FF2B5EF4-FFF2-40B4-BE49-F238E27FC236}">
                <a16:creationId xmlns:a16="http://schemas.microsoft.com/office/drawing/2014/main" id="{BD400F23-FB97-EC8D-C9DD-6E62EBF70EB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27776" y="4462435"/>
            <a:ext cx="1647321" cy="1356303"/>
          </a:xfrm>
          <a:prstGeom prst="rect">
            <a:avLst/>
          </a:prstGeom>
        </p:spPr>
      </p:pic>
      <p:pic>
        <p:nvPicPr>
          <p:cNvPr id="34" name="Image 33">
            <a:extLst>
              <a:ext uri="{FF2B5EF4-FFF2-40B4-BE49-F238E27FC236}">
                <a16:creationId xmlns:a16="http://schemas.microsoft.com/office/drawing/2014/main" id="{63F6894E-9FFE-57C5-55D9-724A4108396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07735" y="4443183"/>
            <a:ext cx="1582783" cy="1356304"/>
          </a:xfrm>
          <a:prstGeom prst="rect">
            <a:avLst/>
          </a:prstGeom>
        </p:spPr>
      </p:pic>
      <p:pic>
        <p:nvPicPr>
          <p:cNvPr id="37" name="Image 36">
            <a:extLst>
              <a:ext uri="{FF2B5EF4-FFF2-40B4-BE49-F238E27FC236}">
                <a16:creationId xmlns:a16="http://schemas.microsoft.com/office/drawing/2014/main" id="{C89F5068-4D3A-974D-1A1D-7B811F7EDF7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079943" y="4412079"/>
            <a:ext cx="1480592" cy="1387408"/>
          </a:xfrm>
          <a:prstGeom prst="rect">
            <a:avLst/>
          </a:prstGeom>
        </p:spPr>
      </p:pic>
      <p:sp>
        <p:nvSpPr>
          <p:cNvPr id="38" name="ZoneTexte 37">
            <a:extLst>
              <a:ext uri="{FF2B5EF4-FFF2-40B4-BE49-F238E27FC236}">
                <a16:creationId xmlns:a16="http://schemas.microsoft.com/office/drawing/2014/main" id="{3842CD0B-7F8C-2141-8738-4A6AD1136A5B}"/>
              </a:ext>
            </a:extLst>
          </p:cNvPr>
          <p:cNvSpPr txBox="1"/>
          <p:nvPr/>
        </p:nvSpPr>
        <p:spPr>
          <a:xfrm>
            <a:off x="393295" y="5843054"/>
            <a:ext cx="3682897" cy="8617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000" b="1" dirty="0"/>
              <a:t>PREREQUIS :</a:t>
            </a:r>
          </a:p>
          <a:p>
            <a:r>
              <a:rPr lang="fr-FR" sz="1000" b="1" dirty="0"/>
              <a:t>-Saisir les données d’étalonnage du capteur (pixel centra) dans le fichier « focus »</a:t>
            </a:r>
          </a:p>
          <a:p>
            <a:r>
              <a:rPr lang="fr-FR" sz="1000" b="1" dirty="0"/>
              <a:t>-Positionner l’</a:t>
            </a:r>
            <a:r>
              <a:rPr lang="fr-FR" sz="1000" b="1" dirty="0" err="1"/>
              <a:t>Ocal</a:t>
            </a:r>
            <a:r>
              <a:rPr lang="fr-FR" sz="1000" b="1" dirty="0"/>
              <a:t> dans le PO de façon à ne pas se tromper sur le sens haut/bas et avant/arrière</a:t>
            </a:r>
          </a:p>
        </p:txBody>
      </p:sp>
      <p:sp>
        <p:nvSpPr>
          <p:cNvPr id="39" name="Rectangle : coins arrondis 38">
            <a:extLst>
              <a:ext uri="{FF2B5EF4-FFF2-40B4-BE49-F238E27FC236}">
                <a16:creationId xmlns:a16="http://schemas.microsoft.com/office/drawing/2014/main" id="{8EEB3D39-BF3C-39A1-7D91-82DC7BF4986F}"/>
              </a:ext>
            </a:extLst>
          </p:cNvPr>
          <p:cNvSpPr/>
          <p:nvPr/>
        </p:nvSpPr>
        <p:spPr>
          <a:xfrm>
            <a:off x="335682" y="5775619"/>
            <a:ext cx="3616483" cy="951757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BE77A30F-6C7E-1D2E-0405-AD7716EDEE2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66054" y="5789306"/>
            <a:ext cx="920976" cy="91874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6" name="Image 35">
            <a:extLst>
              <a:ext uri="{FF2B5EF4-FFF2-40B4-BE49-F238E27FC236}">
                <a16:creationId xmlns:a16="http://schemas.microsoft.com/office/drawing/2014/main" id="{DF2E3D96-D0BB-09C3-06F4-C0F889FDF2B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939973" y="3082936"/>
            <a:ext cx="1844640" cy="1664324"/>
          </a:xfrm>
          <a:prstGeom prst="rect">
            <a:avLst/>
          </a:prstGeom>
        </p:spPr>
      </p:pic>
      <p:pic>
        <p:nvPicPr>
          <p:cNvPr id="41" name="Image 40">
            <a:extLst>
              <a:ext uri="{FF2B5EF4-FFF2-40B4-BE49-F238E27FC236}">
                <a16:creationId xmlns:a16="http://schemas.microsoft.com/office/drawing/2014/main" id="{447412E6-9118-C01C-53BF-DEEF3A72DC0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851472" y="2985018"/>
            <a:ext cx="1851694" cy="1670689"/>
          </a:xfrm>
          <a:prstGeom prst="rect">
            <a:avLst/>
          </a:prstGeom>
        </p:spPr>
      </p:pic>
      <p:sp>
        <p:nvSpPr>
          <p:cNvPr id="49" name="Rectangle : coins arrondis 48">
            <a:extLst>
              <a:ext uri="{FF2B5EF4-FFF2-40B4-BE49-F238E27FC236}">
                <a16:creationId xmlns:a16="http://schemas.microsoft.com/office/drawing/2014/main" id="{0F8DB8DD-6607-B2D5-B5E7-68EA44EC9F88}"/>
              </a:ext>
            </a:extLst>
          </p:cNvPr>
          <p:cNvSpPr/>
          <p:nvPr/>
        </p:nvSpPr>
        <p:spPr>
          <a:xfrm>
            <a:off x="6421029" y="874702"/>
            <a:ext cx="1600818" cy="549094"/>
          </a:xfrm>
          <a:prstGeom prst="roundRect">
            <a:avLst/>
          </a:prstGeom>
          <a:noFill/>
          <a:ln w="28575">
            <a:solidFill>
              <a:srgbClr val="00FE3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2" name="Rectangle : coins arrondis 51">
            <a:extLst>
              <a:ext uri="{FF2B5EF4-FFF2-40B4-BE49-F238E27FC236}">
                <a16:creationId xmlns:a16="http://schemas.microsoft.com/office/drawing/2014/main" id="{0FE80319-24A8-EBAE-C889-2D21388DC1EC}"/>
              </a:ext>
            </a:extLst>
          </p:cNvPr>
          <p:cNvSpPr/>
          <p:nvPr/>
        </p:nvSpPr>
        <p:spPr>
          <a:xfrm>
            <a:off x="9987147" y="924743"/>
            <a:ext cx="1783453" cy="549094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4" name="Image 53">
            <a:extLst>
              <a:ext uri="{FF2B5EF4-FFF2-40B4-BE49-F238E27FC236}">
                <a16:creationId xmlns:a16="http://schemas.microsoft.com/office/drawing/2014/main" id="{F003075C-0D1B-598C-3660-3F48B3EFDC9E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465410" y="4827422"/>
            <a:ext cx="2354698" cy="793407"/>
          </a:xfrm>
          <a:prstGeom prst="rect">
            <a:avLst/>
          </a:prstGeom>
        </p:spPr>
      </p:pic>
      <p:sp>
        <p:nvSpPr>
          <p:cNvPr id="56" name="ZoneTexte 55">
            <a:extLst>
              <a:ext uri="{FF2B5EF4-FFF2-40B4-BE49-F238E27FC236}">
                <a16:creationId xmlns:a16="http://schemas.microsoft.com/office/drawing/2014/main" id="{941E3CA3-6FC4-90A6-249C-38B9BB5B9F0F}"/>
              </a:ext>
            </a:extLst>
          </p:cNvPr>
          <p:cNvSpPr txBox="1"/>
          <p:nvPr/>
        </p:nvSpPr>
        <p:spPr>
          <a:xfrm>
            <a:off x="1697224" y="5038443"/>
            <a:ext cx="151465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1000" dirty="0"/>
              <a:t>Vérification de la bonne profondeur du 2aire avec </a:t>
            </a:r>
          </a:p>
          <a:p>
            <a:pPr algn="ctr"/>
            <a:r>
              <a:rPr lang="fr-CA" sz="1000" dirty="0"/>
              <a:t>Mesurim 2 en ligne</a:t>
            </a:r>
            <a:endParaRPr lang="fr-FR" sz="1000" dirty="0"/>
          </a:p>
        </p:txBody>
      </p:sp>
      <p:sp>
        <p:nvSpPr>
          <p:cNvPr id="58" name="Flèche : bas 57">
            <a:extLst>
              <a:ext uri="{FF2B5EF4-FFF2-40B4-BE49-F238E27FC236}">
                <a16:creationId xmlns:a16="http://schemas.microsoft.com/office/drawing/2014/main" id="{0F985A51-96E0-AA84-F6A2-7DC2DF471D30}"/>
              </a:ext>
            </a:extLst>
          </p:cNvPr>
          <p:cNvSpPr/>
          <p:nvPr/>
        </p:nvSpPr>
        <p:spPr>
          <a:xfrm>
            <a:off x="2626293" y="4684769"/>
            <a:ext cx="201121" cy="324612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0" name="Flèche : bas 59">
            <a:extLst>
              <a:ext uri="{FF2B5EF4-FFF2-40B4-BE49-F238E27FC236}">
                <a16:creationId xmlns:a16="http://schemas.microsoft.com/office/drawing/2014/main" id="{23BD04C9-9624-BEC5-649E-F9FA811C8427}"/>
              </a:ext>
            </a:extLst>
          </p:cNvPr>
          <p:cNvSpPr/>
          <p:nvPr/>
        </p:nvSpPr>
        <p:spPr>
          <a:xfrm rot="16200000">
            <a:off x="3187552" y="5164069"/>
            <a:ext cx="201121" cy="324612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7" name="Image 66">
            <a:extLst>
              <a:ext uri="{FF2B5EF4-FFF2-40B4-BE49-F238E27FC236}">
                <a16:creationId xmlns:a16="http://schemas.microsoft.com/office/drawing/2014/main" id="{D605EF06-7F48-FC64-F096-9030B1D31285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076192" y="5791833"/>
            <a:ext cx="976698" cy="91874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5" name="Image 74">
            <a:extLst>
              <a:ext uri="{FF2B5EF4-FFF2-40B4-BE49-F238E27FC236}">
                <a16:creationId xmlns:a16="http://schemas.microsoft.com/office/drawing/2014/main" id="{D5A22D0A-6D3A-4461-E36F-25730EE9D5D7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137500" y="1423796"/>
            <a:ext cx="1772159" cy="1598930"/>
          </a:xfrm>
          <a:prstGeom prst="rect">
            <a:avLst/>
          </a:prstGeom>
        </p:spPr>
      </p:pic>
      <p:cxnSp>
        <p:nvCxnSpPr>
          <p:cNvPr id="78" name="Connecteur : en arc 77">
            <a:extLst>
              <a:ext uri="{FF2B5EF4-FFF2-40B4-BE49-F238E27FC236}">
                <a16:creationId xmlns:a16="http://schemas.microsoft.com/office/drawing/2014/main" id="{A0AAEFAB-F158-E752-C0D1-798778D2FC06}"/>
              </a:ext>
            </a:extLst>
          </p:cNvPr>
          <p:cNvCxnSpPr>
            <a:cxnSpLocks/>
            <a:endCxn id="52" idx="1"/>
          </p:cNvCxnSpPr>
          <p:nvPr/>
        </p:nvCxnSpPr>
        <p:spPr>
          <a:xfrm flipV="1">
            <a:off x="9398000" y="1199290"/>
            <a:ext cx="589147" cy="478500"/>
          </a:xfrm>
          <a:prstGeom prst="curvedConnector3">
            <a:avLst>
              <a:gd name="adj1" fmla="val 50000"/>
            </a:avLst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Connecteur : en arc 82">
            <a:extLst>
              <a:ext uri="{FF2B5EF4-FFF2-40B4-BE49-F238E27FC236}">
                <a16:creationId xmlns:a16="http://schemas.microsoft.com/office/drawing/2014/main" id="{4ED1D24C-DD8D-9B3C-4966-A28E23440E96}"/>
              </a:ext>
            </a:extLst>
          </p:cNvPr>
          <p:cNvCxnSpPr>
            <a:cxnSpLocks/>
            <a:endCxn id="59" idx="3"/>
          </p:cNvCxnSpPr>
          <p:nvPr/>
        </p:nvCxnSpPr>
        <p:spPr>
          <a:xfrm rot="16200000" flipV="1">
            <a:off x="7690651" y="1527391"/>
            <a:ext cx="1296520" cy="537674"/>
          </a:xfrm>
          <a:prstGeom prst="curvedConnector2">
            <a:avLst/>
          </a:prstGeom>
          <a:ln w="19050">
            <a:solidFill>
              <a:srgbClr val="00FE3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ZoneTexte 2">
            <a:extLst>
              <a:ext uri="{FF2B5EF4-FFF2-40B4-BE49-F238E27FC236}">
                <a16:creationId xmlns:a16="http://schemas.microsoft.com/office/drawing/2014/main" id="{09D276E0-04A6-E927-DE96-ADED0BE46554}"/>
              </a:ext>
            </a:extLst>
          </p:cNvPr>
          <p:cNvSpPr txBox="1"/>
          <p:nvPr/>
        </p:nvSpPr>
        <p:spPr>
          <a:xfrm>
            <a:off x="6540983" y="3572219"/>
            <a:ext cx="529949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000" b="1" dirty="0">
                <a:highlight>
                  <a:srgbClr val="FFFF00"/>
                </a:highlight>
              </a:rPr>
              <a:t>Rem :  ici le secondaire n’est pas parfaitement ajusté au cercle vert </a:t>
            </a:r>
            <a:r>
              <a:rPr lang="fr-FR" sz="1000" b="1" dirty="0">
                <a:highlight>
                  <a:srgbClr val="FFFF00"/>
                </a:highlight>
                <a:sym typeface="Wingdings" panose="05000000000000000000" pitchFamily="2" charset="2"/>
              </a:rPr>
              <a:t> étapes à renouveler </a:t>
            </a:r>
            <a:endParaRPr lang="fr-FR" sz="1000" b="1" dirty="0">
              <a:highlight>
                <a:srgbClr val="FFFF00"/>
              </a:highlight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89FABB2-F76D-EC86-96BC-8145552726C5}"/>
              </a:ext>
            </a:extLst>
          </p:cNvPr>
          <p:cNvSpPr txBox="1"/>
          <p:nvPr/>
        </p:nvSpPr>
        <p:spPr>
          <a:xfrm>
            <a:off x="6775009" y="6248676"/>
            <a:ext cx="4562472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000" b="1" dirty="0">
                <a:highlight>
                  <a:srgbClr val="FFFF00"/>
                </a:highlight>
              </a:rPr>
              <a:t>Rem :  ici la mire rose n’est pas parfaitement centrée, le réglage doit être amélioré 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2067F418-9EE3-F6E9-09CA-886A817EFE5E}"/>
              </a:ext>
            </a:extLst>
          </p:cNvPr>
          <p:cNvSpPr txBox="1"/>
          <p:nvPr/>
        </p:nvSpPr>
        <p:spPr>
          <a:xfrm>
            <a:off x="6310857" y="6560679"/>
            <a:ext cx="575974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50" b="1" i="1" dirty="0"/>
              <a:t>Version </a:t>
            </a:r>
            <a:r>
              <a:rPr lang="fr-FR" sz="1050" b="1" i="1" dirty="0" err="1"/>
              <a:t>Sebb</a:t>
            </a:r>
            <a:r>
              <a:rPr lang="fr-FR" sz="1050" b="1" i="1" dirty="0"/>
              <a:t> du 17 novembre 2024 – </a:t>
            </a:r>
            <a:r>
              <a:rPr lang="fr-FR" sz="1050" b="1" i="1" dirty="0" err="1"/>
              <a:t>Thanks</a:t>
            </a:r>
            <a:r>
              <a:rPr lang="fr-FR" sz="1050" b="1" i="1" dirty="0"/>
              <a:t> to Spica200, </a:t>
            </a:r>
            <a:r>
              <a:rPr lang="fr-FR" sz="1050" b="1" i="1" dirty="0" err="1"/>
              <a:t>Fcouma</a:t>
            </a:r>
            <a:r>
              <a:rPr lang="fr-FR" sz="1050" b="1" i="1" dirty="0"/>
              <a:t> &amp; autre membres d’AVA.</a:t>
            </a:r>
          </a:p>
        </p:txBody>
      </p:sp>
    </p:spTree>
    <p:extLst>
      <p:ext uri="{BB962C8B-B14F-4D97-AF65-F5344CB8AC3E}">
        <p14:creationId xmlns:p14="http://schemas.microsoft.com/office/powerpoint/2010/main" val="3818951350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411</Words>
  <Application>Microsoft Office PowerPoint</Application>
  <PresentationFormat>Grand écran</PresentationFormat>
  <Paragraphs>27</Paragraphs>
  <Slides>1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Lucida Grande</vt:lpstr>
      <vt:lpstr>Wingdings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Sébastien Droguet</dc:creator>
  <cp:lastModifiedBy>Sébastien Droguet</cp:lastModifiedBy>
  <cp:revision>18</cp:revision>
  <dcterms:created xsi:type="dcterms:W3CDTF">2024-11-17T07:59:08Z</dcterms:created>
  <dcterms:modified xsi:type="dcterms:W3CDTF">2024-11-17T13:49:52Z</dcterms:modified>
</cp:coreProperties>
</file>