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FE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25" autoAdjust="0"/>
  </p:normalViewPr>
  <p:slideViewPr>
    <p:cSldViewPr snapToGrid="0">
      <p:cViewPr>
        <p:scale>
          <a:sx n="125" d="100"/>
          <a:sy n="125" d="100"/>
        </p:scale>
        <p:origin x="-20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79E9B-92D1-4BD7-B321-77C30EC9A2EE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11F2E6-CCCD-4546-A7DA-A41591A3F1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1578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11F2E6-CCCD-4546-A7DA-A41591A3F19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285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9257BA-51B4-46ED-92BF-EA1C346D2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97A4E6-060F-042F-7D6F-994E3DF43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C010A8-FFBA-9FCA-8357-C71FEFCB0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BDDEDA-58E1-CBB7-FBC0-829A3FD75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0137A9-A62F-508F-8A6B-26D6AC5DC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4033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1E920F-F729-3248-867F-D8FF8A43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638B67-99FF-FEE6-43F3-A0BBD8708A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7EFA74-2F6F-9712-4566-514B5535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3C81C5-63D9-B8ED-D57E-7C64D0096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623A4D-869D-C63F-5DCD-B78FE1D55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733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97F9A7-56EE-C1DD-DD91-4C1534683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80E7DF-309F-99BA-26FF-175862421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510E98-2FC5-2D68-34AD-57E9E113A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93847D-2F71-AD02-52A4-E346DAC00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DD7EE0-9362-321A-2F18-9EF2D8F20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07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2AE287-01AA-29CE-8FBA-BDD2B2DD7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E79E2B-0208-D677-38DA-BCCE7A2FED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84EED1-DC03-EA18-E729-3793615256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0FE7E7-83CC-DBA6-C675-A5A735C27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0C7C46-47C9-F9A1-7647-895EF576B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590EF7A-1731-A1AB-4230-98A16DA4B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433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10DF2D-2493-3877-4579-6D849C87C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A12C97-186F-D6C6-809B-39314F018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5EF560C-224B-3497-126E-3D8DDD4984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4D64442-44EB-E1B7-7312-2C985872DA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E2FB679-1490-75AB-0D4A-E9001CA603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3B476A8-4149-E712-2314-DA1F4958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DBF24A4-39DE-1430-A784-4A27C4E1A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9170EE8-7084-F775-10A6-982ACACA9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984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30CF5-65F9-B47B-E3E8-42C9311BF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673E29-781B-F726-77A9-63066289B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1FE7689-C61B-86A8-2B6C-81869877E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132E7BC-CE94-7340-54A9-6DD08B670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486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2BED205-6405-5D22-6F88-6B30EBBD2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EFFB2CB-B693-26DD-9863-FA4628E6B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550F08-D9EA-A19E-16E3-2BF5060F1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074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3CBD67-A47C-AB68-A7FE-EC4E03B88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224E57-D52E-A0A1-798E-28E8511CE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7168C7-F1A4-A90C-D272-313640BC0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6D6580-9987-FF54-54F9-02EB9A428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E0FB7C-30FF-593E-D024-F92F8C9F4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76DB47-DDA8-701A-71D5-AC8EFA1DB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434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6D93D-D456-42D4-855E-3F5071E68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5CA347D-72F5-DD6C-735B-505DB64FB0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FC1822-7FF0-C2DF-1F66-CC7405037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5C57C5-A2B3-AE5A-49EC-D8EB361CD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2BD0D2-BE3F-2C75-C2F6-E6FD26265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09B012-8EAC-C84C-250D-02E630547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07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DA3854-941B-3F77-C695-20797E56F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4CE160-A1B8-15A8-4248-17DF48330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E1AD42-2CA0-FFB1-8420-3839B2A05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3E76BC-B32B-55E1-1A82-E3C7C804F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8903FB-652F-0F41-89BD-BD87E7C3F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865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1C97767-1C61-2BD4-A862-3A571AB1C8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23D72A-2A62-429E-543B-2ECA19D540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BD274E-C962-F919-687F-8D03C443D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388E53-DFE0-5938-3292-C8D6A9976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88AC6A-18E8-37C9-E47C-8446FB959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044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C68BE12-B3D5-F6F3-F301-39981EC9F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9705EC-62BA-97F2-0EC2-5114539F2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72BD13-D8FD-30B0-2FD1-F09C6F1BBF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5ED2F-E514-4DE1-BB55-D24320DB78C2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AA10-DE8C-CABE-AA2F-DA5977DF4F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57629D-92FC-6C0A-7C85-0E5BED2CA8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A36B4-3F7E-4570-8AB5-737BAD3273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571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hyperlink" Target="https://www.astronomie-va.com/forum/index.php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2002846-5F0C-96D8-1781-B63F8BE4FC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" b="4738"/>
          <a:stretch/>
        </p:blipFill>
        <p:spPr>
          <a:xfrm>
            <a:off x="10021945" y="1461644"/>
            <a:ext cx="1712856" cy="1614738"/>
          </a:xfrm>
          <a:prstGeom prst="rect">
            <a:avLst/>
          </a:prstGeom>
        </p:spPr>
      </p:pic>
      <p:pic>
        <p:nvPicPr>
          <p:cNvPr id="57" name="Image 56">
            <a:extLst>
              <a:ext uri="{FF2B5EF4-FFF2-40B4-BE49-F238E27FC236}">
                <a16:creationId xmlns:a16="http://schemas.microsoft.com/office/drawing/2014/main" id="{AC161049-B706-2357-AA33-8EB279EA632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14"/>
          <a:stretch/>
        </p:blipFill>
        <p:spPr>
          <a:xfrm>
            <a:off x="6350898" y="1441786"/>
            <a:ext cx="1714447" cy="1669249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30B76ACD-C6DF-8D59-A5DF-11D75F6155A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905" b="3065"/>
          <a:stretch/>
        </p:blipFill>
        <p:spPr>
          <a:xfrm>
            <a:off x="1851473" y="1622584"/>
            <a:ext cx="1851693" cy="1331261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94C1ED2C-D0D8-4566-B473-FE5F2D4F1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852" y="922671"/>
            <a:ext cx="1200959" cy="104476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83A16CA-50DA-056E-06F2-696DCF7C381F}"/>
              </a:ext>
            </a:extLst>
          </p:cNvPr>
          <p:cNvSpPr txBox="1"/>
          <p:nvPr/>
        </p:nvSpPr>
        <p:spPr>
          <a:xfrm>
            <a:off x="241550" y="99450"/>
            <a:ext cx="13707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00" dirty="0"/>
              <a:t>1) </a:t>
            </a:r>
            <a:r>
              <a:rPr lang="fr-CA" sz="1000" b="1" dirty="0"/>
              <a:t>Réglage </a:t>
            </a:r>
            <a:r>
              <a:rPr lang="fr-CA" sz="1000" b="1" dirty="0" err="1"/>
              <a:t>oﬀset</a:t>
            </a:r>
            <a:r>
              <a:rPr lang="fr-CA" sz="1000" b="1" dirty="0"/>
              <a:t> de l’OCAL : </a:t>
            </a:r>
            <a:r>
              <a:rPr lang="fr-CA" sz="1000" dirty="0"/>
              <a:t>régler/superposer le cercle vert avec la sortie du tube du PO </a:t>
            </a:r>
            <a:endParaRPr lang="fr-FR" sz="1000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9261476-2C43-DAC8-B578-23F968034070}"/>
              </a:ext>
            </a:extLst>
          </p:cNvPr>
          <p:cNvSpPr txBox="1"/>
          <p:nvPr/>
        </p:nvSpPr>
        <p:spPr>
          <a:xfrm>
            <a:off x="7106925" y="1282887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D03930AD-B5C8-00DB-9B42-1462CFE61652}"/>
              </a:ext>
            </a:extLst>
          </p:cNvPr>
          <p:cNvSpPr txBox="1"/>
          <p:nvPr/>
        </p:nvSpPr>
        <p:spPr>
          <a:xfrm>
            <a:off x="1735206" y="629336"/>
            <a:ext cx="199898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50" dirty="0"/>
              <a:t>Descendre le 2aire vers le primaire </a:t>
            </a:r>
            <a:r>
              <a:rPr lang="fr-CA" sz="1050" dirty="0">
                <a:sym typeface="Wingdings" panose="05000000000000000000" pitchFamily="2" charset="2"/>
              </a:rPr>
              <a:t></a:t>
            </a:r>
            <a:r>
              <a:rPr lang="fr-CA" sz="1050" dirty="0"/>
              <a:t> desserrer légèrement la vis centrale et serrer les 3 vis de collimation de manière équivalente (inverse pour le monter)</a:t>
            </a:r>
            <a:endParaRPr lang="fr-FR" sz="105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84322F16-8CA5-2879-AFD3-8309B59561F1}"/>
              </a:ext>
            </a:extLst>
          </p:cNvPr>
          <p:cNvSpPr txBox="1"/>
          <p:nvPr/>
        </p:nvSpPr>
        <p:spPr>
          <a:xfrm>
            <a:off x="3817087" y="692071"/>
            <a:ext cx="1998981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050" dirty="0"/>
              <a:t>Ajuster la hauteur du secondaire </a:t>
            </a:r>
            <a:r>
              <a:rPr lang="fr-FR" sz="1050" dirty="0">
                <a:sym typeface="Wingdings" panose="05000000000000000000" pitchFamily="2" charset="2"/>
              </a:rPr>
              <a:t> </a:t>
            </a:r>
            <a:r>
              <a:rPr lang="fr-FR" sz="1050" dirty="0"/>
              <a:t>utiliser uniquement  les deux vis de collimation côté P.O.</a:t>
            </a:r>
            <a:br>
              <a:rPr lang="fr-FR" sz="1050" dirty="0"/>
            </a:br>
            <a:r>
              <a:rPr lang="fr-FR" sz="1050" dirty="0"/>
              <a:t>(serrer une et desserrer l’opposée)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E3155F0F-E95B-0985-31D9-39249F9AAF6E}"/>
              </a:ext>
            </a:extLst>
          </p:cNvPr>
          <p:cNvSpPr txBox="1"/>
          <p:nvPr/>
        </p:nvSpPr>
        <p:spPr>
          <a:xfrm>
            <a:off x="1696689" y="31139"/>
            <a:ext cx="3699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100" dirty="0"/>
              <a:t>2) </a:t>
            </a:r>
            <a:r>
              <a:rPr lang="fr-CA" sz="1100" b="1" dirty="0"/>
              <a:t>Réglage orientation secondaire </a:t>
            </a:r>
            <a:r>
              <a:rPr lang="fr-CA" sz="1100" dirty="0"/>
              <a:t>: régler/superposer le cercle rouge sur le contour du secondaire </a:t>
            </a:r>
          </a:p>
          <a:p>
            <a:pPr algn="ctr"/>
            <a:r>
              <a:rPr lang="fr-CA" sz="1000" b="1" i="1" dirty="0"/>
              <a:t>Préalable</a:t>
            </a:r>
            <a:r>
              <a:rPr lang="fr-CA" sz="1000" i="1" dirty="0"/>
              <a:t> : les trois vis de collimation du 2aire à la même hauteur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F741671D-36DB-F281-FD6C-64F8E3551F7E}"/>
              </a:ext>
            </a:extLst>
          </p:cNvPr>
          <p:cNvSpPr txBox="1"/>
          <p:nvPr/>
        </p:nvSpPr>
        <p:spPr>
          <a:xfrm>
            <a:off x="1872976" y="1574086"/>
            <a:ext cx="17586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200" b="1" dirty="0">
                <a:solidFill>
                  <a:srgbClr val="FF0000"/>
                </a:solidFill>
              </a:rPr>
              <a:t>translation avant/arrière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4217C5CE-14B3-E71D-A4C1-C0B895C1C1C7}"/>
              </a:ext>
            </a:extLst>
          </p:cNvPr>
          <p:cNvSpPr txBox="1"/>
          <p:nvPr/>
        </p:nvSpPr>
        <p:spPr>
          <a:xfrm>
            <a:off x="1788042" y="2601197"/>
            <a:ext cx="565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900" b="1" dirty="0">
                <a:solidFill>
                  <a:srgbClr val="FFFF00"/>
                </a:solidFill>
              </a:rPr>
              <a:t>Support 2aire</a:t>
            </a:r>
            <a:endParaRPr lang="fr-FR" sz="900" b="1" dirty="0">
              <a:solidFill>
                <a:srgbClr val="FFFF00"/>
              </a:solidFill>
            </a:endParaRPr>
          </a:p>
        </p:txBody>
      </p: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C7A90E3F-E86E-2556-7FA5-39B0BA3F19AF}"/>
              </a:ext>
            </a:extLst>
          </p:cNvPr>
          <p:cNvCxnSpPr>
            <a:cxnSpLocks/>
          </p:cNvCxnSpPr>
          <p:nvPr/>
        </p:nvCxnSpPr>
        <p:spPr>
          <a:xfrm flipV="1">
            <a:off x="2079951" y="2486392"/>
            <a:ext cx="221931" cy="176615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8CF1925D-FFB3-0E8E-B841-B633DDF3926C}"/>
              </a:ext>
            </a:extLst>
          </p:cNvPr>
          <p:cNvCxnSpPr>
            <a:cxnSpLocks/>
          </p:cNvCxnSpPr>
          <p:nvPr/>
        </p:nvCxnSpPr>
        <p:spPr>
          <a:xfrm>
            <a:off x="3294608" y="2314369"/>
            <a:ext cx="406779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BC8B2B5F-07B6-733B-23AA-AD8876B622D5}"/>
              </a:ext>
            </a:extLst>
          </p:cNvPr>
          <p:cNvCxnSpPr>
            <a:cxnSpLocks/>
          </p:cNvCxnSpPr>
          <p:nvPr/>
        </p:nvCxnSpPr>
        <p:spPr>
          <a:xfrm flipH="1">
            <a:off x="1851473" y="2311730"/>
            <a:ext cx="40101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Ellipse 27">
            <a:extLst>
              <a:ext uri="{FF2B5EF4-FFF2-40B4-BE49-F238E27FC236}">
                <a16:creationId xmlns:a16="http://schemas.microsoft.com/office/drawing/2014/main" id="{9AAE1A65-B89C-CDC4-8740-46536E39C5F2}"/>
              </a:ext>
            </a:extLst>
          </p:cNvPr>
          <p:cNvSpPr/>
          <p:nvPr/>
        </p:nvSpPr>
        <p:spPr>
          <a:xfrm>
            <a:off x="537751" y="970140"/>
            <a:ext cx="917458" cy="918180"/>
          </a:xfrm>
          <a:prstGeom prst="ellipse">
            <a:avLst/>
          </a:prstGeom>
          <a:noFill/>
          <a:ln>
            <a:solidFill>
              <a:srgbClr val="00FE3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2" name="Image 31">
            <a:extLst>
              <a:ext uri="{FF2B5EF4-FFF2-40B4-BE49-F238E27FC236}">
                <a16:creationId xmlns:a16="http://schemas.microsoft.com/office/drawing/2014/main" id="{F4DE2334-6D01-E680-E3CD-19CC4613D2B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603"/>
          <a:stretch/>
        </p:blipFill>
        <p:spPr>
          <a:xfrm>
            <a:off x="423912" y="2061341"/>
            <a:ext cx="1075027" cy="3205633"/>
          </a:xfrm>
          <a:prstGeom prst="rect">
            <a:avLst/>
          </a:prstGeom>
        </p:spPr>
      </p:pic>
      <p:sp>
        <p:nvSpPr>
          <p:cNvPr id="33" name="Rectangle : coins arrondis 32">
            <a:extLst>
              <a:ext uri="{FF2B5EF4-FFF2-40B4-BE49-F238E27FC236}">
                <a16:creationId xmlns:a16="http://schemas.microsoft.com/office/drawing/2014/main" id="{C9C35A7C-6421-316F-8EDA-53E7F3D6096A}"/>
              </a:ext>
            </a:extLst>
          </p:cNvPr>
          <p:cNvSpPr/>
          <p:nvPr/>
        </p:nvSpPr>
        <p:spPr>
          <a:xfrm>
            <a:off x="387104" y="2601510"/>
            <a:ext cx="1120237" cy="472440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3" name="Image 42">
            <a:extLst>
              <a:ext uri="{FF2B5EF4-FFF2-40B4-BE49-F238E27FC236}">
                <a16:creationId xmlns:a16="http://schemas.microsoft.com/office/drawing/2014/main" id="{63957DC5-67F8-34AA-C887-DC9E48FE40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4124" y="1602701"/>
            <a:ext cx="1851693" cy="1446550"/>
          </a:xfrm>
          <a:prstGeom prst="rect">
            <a:avLst/>
          </a:prstGeom>
        </p:spPr>
      </p:pic>
      <p:sp>
        <p:nvSpPr>
          <p:cNvPr id="46" name="ZoneTexte 45">
            <a:extLst>
              <a:ext uri="{FF2B5EF4-FFF2-40B4-BE49-F238E27FC236}">
                <a16:creationId xmlns:a16="http://schemas.microsoft.com/office/drawing/2014/main" id="{E6E049DD-AFC8-17FE-F36F-FA86038CD39D}"/>
              </a:ext>
            </a:extLst>
          </p:cNvPr>
          <p:cNvSpPr txBox="1"/>
          <p:nvPr/>
        </p:nvSpPr>
        <p:spPr>
          <a:xfrm>
            <a:off x="4026871" y="1954442"/>
            <a:ext cx="1494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200" b="1" dirty="0">
                <a:solidFill>
                  <a:srgbClr val="FF0000"/>
                </a:solidFill>
              </a:rPr>
              <a:t>translation haut/bas</a:t>
            </a:r>
            <a:endParaRPr lang="fr-FR" sz="1200" b="1" dirty="0">
              <a:solidFill>
                <a:srgbClr val="FF0000"/>
              </a:solidFill>
            </a:endParaRPr>
          </a:p>
        </p:txBody>
      </p:sp>
      <p:cxnSp>
        <p:nvCxnSpPr>
          <p:cNvPr id="47" name="Connecteur droit avec flèche 46">
            <a:extLst>
              <a:ext uri="{FF2B5EF4-FFF2-40B4-BE49-F238E27FC236}">
                <a16:creationId xmlns:a16="http://schemas.microsoft.com/office/drawing/2014/main" id="{C1D3F9ED-0CAE-2397-87C4-2312E1A49DF7}"/>
              </a:ext>
            </a:extLst>
          </p:cNvPr>
          <p:cNvCxnSpPr>
            <a:cxnSpLocks/>
          </p:cNvCxnSpPr>
          <p:nvPr/>
        </p:nvCxnSpPr>
        <p:spPr>
          <a:xfrm flipV="1">
            <a:off x="4841974" y="1594093"/>
            <a:ext cx="0" cy="24385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avec flèche 49">
            <a:extLst>
              <a:ext uri="{FF2B5EF4-FFF2-40B4-BE49-F238E27FC236}">
                <a16:creationId xmlns:a16="http://schemas.microsoft.com/office/drawing/2014/main" id="{9567E8F2-DA7F-EC98-A5B3-F01E0103BF65}"/>
              </a:ext>
            </a:extLst>
          </p:cNvPr>
          <p:cNvCxnSpPr>
            <a:cxnSpLocks/>
          </p:cNvCxnSpPr>
          <p:nvPr/>
        </p:nvCxnSpPr>
        <p:spPr>
          <a:xfrm>
            <a:off x="7208121" y="2764129"/>
            <a:ext cx="0" cy="220279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ZoneTexte 54">
            <a:extLst>
              <a:ext uri="{FF2B5EF4-FFF2-40B4-BE49-F238E27FC236}">
                <a16:creationId xmlns:a16="http://schemas.microsoft.com/office/drawing/2014/main" id="{96FBBE27-F634-7D1E-3FBF-4691C5C5A3B3}"/>
              </a:ext>
            </a:extLst>
          </p:cNvPr>
          <p:cNvSpPr txBox="1"/>
          <p:nvPr/>
        </p:nvSpPr>
        <p:spPr>
          <a:xfrm>
            <a:off x="6270970" y="97145"/>
            <a:ext cx="491264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100" b="1" dirty="0"/>
              <a:t>3) Réglage du reﬂet du primaire dans le secondaire </a:t>
            </a:r>
            <a:r>
              <a:rPr lang="fr-FR" sz="1100" dirty="0"/>
              <a:t>: </a:t>
            </a:r>
            <a:r>
              <a:rPr lang="fr-FR" sz="1100" b="1" dirty="0"/>
              <a:t>superposer le reflet du primaire sur le cercle rouge  </a:t>
            </a:r>
          </a:p>
          <a:p>
            <a:pPr algn="ctr"/>
            <a:r>
              <a:rPr lang="fr-FR" sz="1000" b="1" dirty="0">
                <a:highlight>
                  <a:srgbClr val="FFFF00"/>
                </a:highlight>
              </a:rPr>
              <a:t>ATTENTION : ici j’ai redimensionné le cercle vert de l’étape (2) sur le pourtour du secondaire ET redimensionné  le cercle rouge de l’étape (2) sur le reflet miroir primaire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1CD047B7-298B-9D6E-B7B2-CB2F744E38B4}"/>
              </a:ext>
            </a:extLst>
          </p:cNvPr>
          <p:cNvSpPr txBox="1"/>
          <p:nvPr/>
        </p:nvSpPr>
        <p:spPr>
          <a:xfrm>
            <a:off x="6348874" y="828254"/>
            <a:ext cx="172120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050" dirty="0"/>
              <a:t>Réglage de la rotation du secondaire </a:t>
            </a:r>
            <a:r>
              <a:rPr lang="fr-FR" sz="1050" dirty="0">
                <a:sym typeface="Wingdings" panose="05000000000000000000" pitchFamily="2" charset="2"/>
              </a:rPr>
              <a:t> desserrer</a:t>
            </a:r>
            <a:r>
              <a:rPr lang="fr-FR" sz="1050" dirty="0"/>
              <a:t> légèrement la vis centrale </a:t>
            </a:r>
            <a:endParaRPr lang="fr-FR" sz="1050" dirty="0">
              <a:sym typeface="Wingdings" panose="05000000000000000000" pitchFamily="2" charset="2"/>
            </a:endParaRPr>
          </a:p>
        </p:txBody>
      </p:sp>
      <p:sp>
        <p:nvSpPr>
          <p:cNvPr id="62" name="Rectangle : avec coin rogné 61">
            <a:extLst>
              <a:ext uri="{FF2B5EF4-FFF2-40B4-BE49-F238E27FC236}">
                <a16:creationId xmlns:a16="http://schemas.microsoft.com/office/drawing/2014/main" id="{A54096AF-D973-F5D8-985F-33D55ED6BA69}"/>
              </a:ext>
            </a:extLst>
          </p:cNvPr>
          <p:cNvSpPr/>
          <p:nvPr/>
        </p:nvSpPr>
        <p:spPr>
          <a:xfrm>
            <a:off x="348011" y="56387"/>
            <a:ext cx="1331023" cy="5289112"/>
          </a:xfrm>
          <a:prstGeom prst="snip1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 : avec coin rogné 62">
            <a:extLst>
              <a:ext uri="{FF2B5EF4-FFF2-40B4-BE49-F238E27FC236}">
                <a16:creationId xmlns:a16="http://schemas.microsoft.com/office/drawing/2014/main" id="{9E559005-04ED-5F03-4C3D-EA2247164036}"/>
              </a:ext>
            </a:extLst>
          </p:cNvPr>
          <p:cNvSpPr/>
          <p:nvPr/>
        </p:nvSpPr>
        <p:spPr>
          <a:xfrm>
            <a:off x="1765190" y="76204"/>
            <a:ext cx="4216032" cy="5575857"/>
          </a:xfrm>
          <a:prstGeom prst="snip1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 : avec coin rogné 63">
            <a:extLst>
              <a:ext uri="{FF2B5EF4-FFF2-40B4-BE49-F238E27FC236}">
                <a16:creationId xmlns:a16="http://schemas.microsoft.com/office/drawing/2014/main" id="{F69E04FA-DB80-2EA5-1AF6-0E7F46533916}"/>
              </a:ext>
            </a:extLst>
          </p:cNvPr>
          <p:cNvSpPr/>
          <p:nvPr/>
        </p:nvSpPr>
        <p:spPr>
          <a:xfrm>
            <a:off x="6256172" y="77836"/>
            <a:ext cx="5600146" cy="3709431"/>
          </a:xfrm>
          <a:prstGeom prst="snip1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ZoneTexte 65">
            <a:extLst>
              <a:ext uri="{FF2B5EF4-FFF2-40B4-BE49-F238E27FC236}">
                <a16:creationId xmlns:a16="http://schemas.microsoft.com/office/drawing/2014/main" id="{4109F232-61D8-BEA9-32BF-BCA34E24C7EE}"/>
              </a:ext>
            </a:extLst>
          </p:cNvPr>
          <p:cNvSpPr txBox="1"/>
          <p:nvPr/>
        </p:nvSpPr>
        <p:spPr>
          <a:xfrm>
            <a:off x="9941429" y="872512"/>
            <a:ext cx="1894939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100" dirty="0"/>
              <a:t>Réglage de l’assiette </a:t>
            </a:r>
          </a:p>
          <a:p>
            <a:pPr algn="ctr"/>
            <a:r>
              <a:rPr lang="fr-FR" sz="1100" dirty="0">
                <a:sym typeface="Wingdings" panose="05000000000000000000" pitchFamily="2" charset="2"/>
              </a:rPr>
              <a:t> u</a:t>
            </a:r>
            <a:r>
              <a:rPr lang="fr-FR" sz="1100" dirty="0"/>
              <a:t>tiliser uniquement la vis de </a:t>
            </a:r>
            <a:r>
              <a:rPr lang="fr-FR" sz="1100"/>
              <a:t>collimation sur l’axe du </a:t>
            </a:r>
            <a:r>
              <a:rPr lang="fr-FR" sz="1100" dirty="0"/>
              <a:t>PO</a:t>
            </a:r>
          </a:p>
        </p:txBody>
      </p:sp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234A56BF-52FE-E1F3-2F36-0B909EE7543B}"/>
              </a:ext>
            </a:extLst>
          </p:cNvPr>
          <p:cNvCxnSpPr>
            <a:cxnSpLocks/>
          </p:cNvCxnSpPr>
          <p:nvPr/>
        </p:nvCxnSpPr>
        <p:spPr>
          <a:xfrm flipV="1">
            <a:off x="7200636" y="1497826"/>
            <a:ext cx="0" cy="243854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3CEF0AE6-71E4-7013-CDC0-AD517680922E}"/>
              </a:ext>
            </a:extLst>
          </p:cNvPr>
          <p:cNvCxnSpPr>
            <a:cxnSpLocks/>
          </p:cNvCxnSpPr>
          <p:nvPr/>
        </p:nvCxnSpPr>
        <p:spPr>
          <a:xfrm>
            <a:off x="4869970" y="2837730"/>
            <a:ext cx="0" cy="22027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21563865-F85D-0A9D-26F3-7F247DDC2A45}"/>
              </a:ext>
            </a:extLst>
          </p:cNvPr>
          <p:cNvCxnSpPr>
            <a:cxnSpLocks/>
          </p:cNvCxnSpPr>
          <p:nvPr/>
        </p:nvCxnSpPr>
        <p:spPr>
          <a:xfrm>
            <a:off x="11328022" y="2267551"/>
            <a:ext cx="406779" cy="0"/>
          </a:xfrm>
          <a:prstGeom prst="straightConnector1">
            <a:avLst/>
          </a:prstGeom>
          <a:ln w="38100">
            <a:solidFill>
              <a:srgbClr val="00FE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A9EF6DC3-AAA6-8787-0BC7-D1E516D89BEC}"/>
              </a:ext>
            </a:extLst>
          </p:cNvPr>
          <p:cNvCxnSpPr>
            <a:cxnSpLocks/>
          </p:cNvCxnSpPr>
          <p:nvPr/>
        </p:nvCxnSpPr>
        <p:spPr>
          <a:xfrm flipH="1">
            <a:off x="10042417" y="2267551"/>
            <a:ext cx="401014" cy="0"/>
          </a:xfrm>
          <a:prstGeom prst="straightConnector1">
            <a:avLst/>
          </a:prstGeom>
          <a:ln w="38100">
            <a:solidFill>
              <a:srgbClr val="00FE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>
            <a:extLst>
              <a:ext uri="{FF2B5EF4-FFF2-40B4-BE49-F238E27FC236}">
                <a16:creationId xmlns:a16="http://schemas.microsoft.com/office/drawing/2014/main" id="{A25CC5F0-ADE3-CEAA-B7EA-183AB73BD32E}"/>
              </a:ext>
            </a:extLst>
          </p:cNvPr>
          <p:cNvSpPr txBox="1"/>
          <p:nvPr/>
        </p:nvSpPr>
        <p:spPr>
          <a:xfrm>
            <a:off x="6210780" y="3068762"/>
            <a:ext cx="561384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000" b="1" dirty="0"/>
              <a:t>Une fois le reﬂet du primaire centré dans le cercle rouge, revenir à l’étape 2  pour vériﬁer que le contour du 2aire est toujours bien centré sur le cercle vert.</a:t>
            </a:r>
          </a:p>
          <a:p>
            <a:pPr algn="ctr"/>
            <a:r>
              <a:rPr lang="fr-FR" sz="1000" b="1" dirty="0">
                <a:sym typeface="Wingdings" panose="05000000000000000000" pitchFamily="2" charset="2"/>
              </a:rPr>
              <a:t> P</a:t>
            </a:r>
            <a:r>
              <a:rPr lang="fr-FR" sz="1000" b="1" dirty="0"/>
              <a:t>lusieurs itérations possibles de ces étapes selon l’état de la collimation initiale.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B3F1EBD1-66AE-4F78-963C-0C53D9A12522}"/>
              </a:ext>
            </a:extLst>
          </p:cNvPr>
          <p:cNvSpPr txBox="1"/>
          <p:nvPr/>
        </p:nvSpPr>
        <p:spPr>
          <a:xfrm>
            <a:off x="6427776" y="3953145"/>
            <a:ext cx="496915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100" b="1" dirty="0"/>
              <a:t>4) Régler l’assette du primaire via le cercle violet (absent ici) et la croix de l’</a:t>
            </a:r>
            <a:r>
              <a:rPr lang="fr-FR" sz="1100" b="1" dirty="0" err="1"/>
              <a:t>Ocal</a:t>
            </a:r>
            <a:endParaRPr lang="fr-FR" sz="1100" b="1" dirty="0"/>
          </a:p>
          <a:p>
            <a:pPr algn="ctr"/>
            <a:r>
              <a:rPr lang="fr-CA" sz="1100" b="0" i="0" dirty="0">
                <a:effectLst/>
                <a:latin typeface="Lucida Grande"/>
              </a:rPr>
              <a:t>L’objectif est d’aligner au mieux œillet et </a:t>
            </a:r>
            <a:r>
              <a:rPr lang="fr-CA" sz="1100" dirty="0">
                <a:latin typeface="Lucida Grande"/>
              </a:rPr>
              <a:t>capteur </a:t>
            </a:r>
            <a:r>
              <a:rPr lang="fr-CA" sz="1100" dirty="0" err="1">
                <a:latin typeface="Lucida Grande"/>
              </a:rPr>
              <a:t>O</a:t>
            </a:r>
            <a:r>
              <a:rPr lang="fr-CA" sz="1100" b="0" i="0" dirty="0" err="1">
                <a:effectLst/>
                <a:latin typeface="Lucida Grande"/>
              </a:rPr>
              <a:t>cal</a:t>
            </a:r>
            <a:r>
              <a:rPr lang="fr-CA" sz="1100" b="0" i="0" dirty="0">
                <a:effectLst/>
                <a:latin typeface="Lucida Grande"/>
              </a:rPr>
              <a:t> sur la mire rose.</a:t>
            </a:r>
            <a:endParaRPr lang="fr-FR" sz="1100" b="1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58FB5CA6-FEE1-771A-B73E-D042045359C3}"/>
              </a:ext>
            </a:extLst>
          </p:cNvPr>
          <p:cNvSpPr txBox="1"/>
          <p:nvPr/>
        </p:nvSpPr>
        <p:spPr>
          <a:xfrm>
            <a:off x="6256172" y="5825972"/>
            <a:ext cx="551462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CA" sz="1100" b="0" i="0" dirty="0">
                <a:effectLst/>
                <a:latin typeface="Lucida Grande"/>
              </a:rPr>
              <a:t> 5) Reprise de l'assiette du 2aire pour centrer l'image du primaire dans le rond rouge.</a:t>
            </a:r>
            <a:br>
              <a:rPr lang="fr-CA" sz="1100" dirty="0"/>
            </a:br>
            <a:r>
              <a:rPr lang="fr-CA" sz="1100" dirty="0">
                <a:latin typeface="Lucida Grande"/>
              </a:rPr>
              <a:t>6</a:t>
            </a:r>
            <a:r>
              <a:rPr lang="fr-CA" sz="1100" b="0" i="0" dirty="0">
                <a:effectLst/>
                <a:latin typeface="Lucida Grande"/>
              </a:rPr>
              <a:t>) Finition du primaire pour aligner parfaitement l’ œillet et l’</a:t>
            </a:r>
            <a:r>
              <a:rPr lang="fr-CA" sz="1100" dirty="0" err="1">
                <a:latin typeface="Lucida Grande"/>
              </a:rPr>
              <a:t>O</a:t>
            </a:r>
            <a:r>
              <a:rPr lang="fr-CA" sz="1100" b="0" i="0" dirty="0" err="1">
                <a:effectLst/>
                <a:latin typeface="Lucida Grande"/>
              </a:rPr>
              <a:t>cal</a:t>
            </a:r>
            <a:r>
              <a:rPr lang="fr-CA" sz="1100" b="0" i="0" dirty="0">
                <a:effectLst/>
                <a:latin typeface="Lucida Grande"/>
              </a:rPr>
              <a:t> sur la croix.</a:t>
            </a:r>
            <a:endParaRPr lang="fr-FR" sz="1100" dirty="0"/>
          </a:p>
        </p:txBody>
      </p:sp>
      <p:sp>
        <p:nvSpPr>
          <p:cNvPr id="24" name="Rectangle : avec coin rogné 23">
            <a:extLst>
              <a:ext uri="{FF2B5EF4-FFF2-40B4-BE49-F238E27FC236}">
                <a16:creationId xmlns:a16="http://schemas.microsoft.com/office/drawing/2014/main" id="{CD5E89FB-6F6E-DDD0-DC33-589489632642}"/>
              </a:ext>
            </a:extLst>
          </p:cNvPr>
          <p:cNvSpPr/>
          <p:nvPr/>
        </p:nvSpPr>
        <p:spPr>
          <a:xfrm>
            <a:off x="6257323" y="3947810"/>
            <a:ext cx="5600147" cy="2581696"/>
          </a:xfrm>
          <a:prstGeom prst="snip1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9" name="Image 28">
            <a:extLst>
              <a:ext uri="{FF2B5EF4-FFF2-40B4-BE49-F238E27FC236}">
                <a16:creationId xmlns:a16="http://schemas.microsoft.com/office/drawing/2014/main" id="{BD400F23-FB97-EC8D-C9DD-6E62EBF70E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7776" y="4431262"/>
            <a:ext cx="1647321" cy="1356303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63F6894E-9FFE-57C5-55D9-724A410839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07735" y="4412010"/>
            <a:ext cx="1582783" cy="1356304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C89F5068-4D3A-974D-1A1D-7B811F7EDF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9943" y="4380906"/>
            <a:ext cx="1480592" cy="1387408"/>
          </a:xfrm>
          <a:prstGeom prst="rect">
            <a:avLst/>
          </a:prstGeom>
        </p:spPr>
      </p:pic>
      <p:sp>
        <p:nvSpPr>
          <p:cNvPr id="38" name="ZoneTexte 37">
            <a:extLst>
              <a:ext uri="{FF2B5EF4-FFF2-40B4-BE49-F238E27FC236}">
                <a16:creationId xmlns:a16="http://schemas.microsoft.com/office/drawing/2014/main" id="{3842CD0B-7F8C-2141-8738-4A6AD1136A5B}"/>
              </a:ext>
            </a:extLst>
          </p:cNvPr>
          <p:cNvSpPr txBox="1"/>
          <p:nvPr/>
        </p:nvSpPr>
        <p:spPr>
          <a:xfrm>
            <a:off x="393295" y="5811881"/>
            <a:ext cx="368289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1" dirty="0"/>
              <a:t>PREREQUIS :</a:t>
            </a:r>
          </a:p>
          <a:p>
            <a:r>
              <a:rPr lang="fr-FR" sz="1000" b="1" dirty="0"/>
              <a:t>-Saisir les données d’étalonnage du capteur (pixel central) dans le fichier « focus »</a:t>
            </a:r>
          </a:p>
          <a:p>
            <a:r>
              <a:rPr lang="fr-FR" sz="1000" b="1" dirty="0"/>
              <a:t>-Positionner l’</a:t>
            </a:r>
            <a:r>
              <a:rPr lang="fr-FR" sz="1000" b="1" dirty="0" err="1"/>
              <a:t>Ocal</a:t>
            </a:r>
            <a:r>
              <a:rPr lang="fr-FR" sz="1000" b="1" dirty="0"/>
              <a:t> dans le PO de façon à ne pas se tromper sur le sens haut/bas et avant/arrière</a:t>
            </a:r>
          </a:p>
        </p:txBody>
      </p:sp>
      <p:sp>
        <p:nvSpPr>
          <p:cNvPr id="39" name="Rectangle : coins arrondis 38">
            <a:extLst>
              <a:ext uri="{FF2B5EF4-FFF2-40B4-BE49-F238E27FC236}">
                <a16:creationId xmlns:a16="http://schemas.microsoft.com/office/drawing/2014/main" id="{8EEB3D39-BF3C-39A1-7D91-82DC7BF4986F}"/>
              </a:ext>
            </a:extLst>
          </p:cNvPr>
          <p:cNvSpPr/>
          <p:nvPr/>
        </p:nvSpPr>
        <p:spPr>
          <a:xfrm>
            <a:off x="335682" y="5744446"/>
            <a:ext cx="3616483" cy="95175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E77A30F-6C7E-1D2E-0405-AD7716EDEE2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66054" y="5758133"/>
            <a:ext cx="920976" cy="9187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DF2E3D96-D0BB-09C3-06F4-C0F889FDF2B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9973" y="3051763"/>
            <a:ext cx="1844640" cy="1664324"/>
          </a:xfrm>
          <a:prstGeom prst="rect">
            <a:avLst/>
          </a:prstGeom>
        </p:spPr>
      </p:pic>
      <p:pic>
        <p:nvPicPr>
          <p:cNvPr id="41" name="Image 40">
            <a:extLst>
              <a:ext uri="{FF2B5EF4-FFF2-40B4-BE49-F238E27FC236}">
                <a16:creationId xmlns:a16="http://schemas.microsoft.com/office/drawing/2014/main" id="{447412E6-9118-C01C-53BF-DEEF3A72DC0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51472" y="2953845"/>
            <a:ext cx="1851694" cy="1670689"/>
          </a:xfrm>
          <a:prstGeom prst="rect">
            <a:avLst/>
          </a:prstGeom>
        </p:spPr>
      </p:pic>
      <p:sp>
        <p:nvSpPr>
          <p:cNvPr id="49" name="Rectangle : coins arrondis 48">
            <a:extLst>
              <a:ext uri="{FF2B5EF4-FFF2-40B4-BE49-F238E27FC236}">
                <a16:creationId xmlns:a16="http://schemas.microsoft.com/office/drawing/2014/main" id="{0F8DB8DD-6607-B2D5-B5E7-68EA44EC9F88}"/>
              </a:ext>
            </a:extLst>
          </p:cNvPr>
          <p:cNvSpPr/>
          <p:nvPr/>
        </p:nvSpPr>
        <p:spPr>
          <a:xfrm>
            <a:off x="6421029" y="843529"/>
            <a:ext cx="1600818" cy="549094"/>
          </a:xfrm>
          <a:prstGeom prst="roundRect">
            <a:avLst/>
          </a:prstGeom>
          <a:noFill/>
          <a:ln w="28575">
            <a:solidFill>
              <a:srgbClr val="00FE3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 : coins arrondis 51">
            <a:extLst>
              <a:ext uri="{FF2B5EF4-FFF2-40B4-BE49-F238E27FC236}">
                <a16:creationId xmlns:a16="http://schemas.microsoft.com/office/drawing/2014/main" id="{0FE80319-24A8-EBAE-C889-2D21388DC1EC}"/>
              </a:ext>
            </a:extLst>
          </p:cNvPr>
          <p:cNvSpPr/>
          <p:nvPr/>
        </p:nvSpPr>
        <p:spPr>
          <a:xfrm>
            <a:off x="9987147" y="893570"/>
            <a:ext cx="1783453" cy="54909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4" name="Image 53">
            <a:extLst>
              <a:ext uri="{FF2B5EF4-FFF2-40B4-BE49-F238E27FC236}">
                <a16:creationId xmlns:a16="http://schemas.microsoft.com/office/drawing/2014/main" id="{F003075C-0D1B-598C-3660-3F48B3EFDC9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5410" y="4796249"/>
            <a:ext cx="2354698" cy="793407"/>
          </a:xfrm>
          <a:prstGeom prst="rect">
            <a:avLst/>
          </a:prstGeom>
        </p:spPr>
      </p:pic>
      <p:sp>
        <p:nvSpPr>
          <p:cNvPr id="56" name="ZoneTexte 55">
            <a:extLst>
              <a:ext uri="{FF2B5EF4-FFF2-40B4-BE49-F238E27FC236}">
                <a16:creationId xmlns:a16="http://schemas.microsoft.com/office/drawing/2014/main" id="{941E3CA3-6FC4-90A6-249C-38B9BB5B9F0F}"/>
              </a:ext>
            </a:extLst>
          </p:cNvPr>
          <p:cNvSpPr txBox="1"/>
          <p:nvPr/>
        </p:nvSpPr>
        <p:spPr>
          <a:xfrm>
            <a:off x="1697224" y="5007270"/>
            <a:ext cx="15146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000" dirty="0"/>
              <a:t>Vérification de la bonne profondeur du 2aire avec </a:t>
            </a:r>
          </a:p>
          <a:p>
            <a:pPr algn="ctr"/>
            <a:r>
              <a:rPr lang="fr-CA" sz="1000" dirty="0"/>
              <a:t>« </a:t>
            </a:r>
            <a:r>
              <a:rPr lang="fr-CA" sz="1000" b="1" dirty="0"/>
              <a:t>Mesurim 2</a:t>
            </a:r>
            <a:r>
              <a:rPr lang="fr-CA" sz="1000" dirty="0"/>
              <a:t> » en ligne</a:t>
            </a:r>
            <a:endParaRPr lang="fr-FR" sz="1000" dirty="0"/>
          </a:p>
        </p:txBody>
      </p:sp>
      <p:sp>
        <p:nvSpPr>
          <p:cNvPr id="58" name="Flèche : bas 57">
            <a:extLst>
              <a:ext uri="{FF2B5EF4-FFF2-40B4-BE49-F238E27FC236}">
                <a16:creationId xmlns:a16="http://schemas.microsoft.com/office/drawing/2014/main" id="{0F985A51-96E0-AA84-F6A2-7DC2DF471D30}"/>
              </a:ext>
            </a:extLst>
          </p:cNvPr>
          <p:cNvSpPr/>
          <p:nvPr/>
        </p:nvSpPr>
        <p:spPr>
          <a:xfrm>
            <a:off x="2626293" y="4653596"/>
            <a:ext cx="201121" cy="32461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Flèche : bas 59">
            <a:extLst>
              <a:ext uri="{FF2B5EF4-FFF2-40B4-BE49-F238E27FC236}">
                <a16:creationId xmlns:a16="http://schemas.microsoft.com/office/drawing/2014/main" id="{23BD04C9-9624-BEC5-649E-F9FA811C8427}"/>
              </a:ext>
            </a:extLst>
          </p:cNvPr>
          <p:cNvSpPr/>
          <p:nvPr/>
        </p:nvSpPr>
        <p:spPr>
          <a:xfrm rot="16200000">
            <a:off x="3187552" y="5132896"/>
            <a:ext cx="201121" cy="32461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7" name="Image 66">
            <a:extLst>
              <a:ext uri="{FF2B5EF4-FFF2-40B4-BE49-F238E27FC236}">
                <a16:creationId xmlns:a16="http://schemas.microsoft.com/office/drawing/2014/main" id="{D605EF06-7F48-FC64-F096-9030B1D3128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76192" y="5760660"/>
            <a:ext cx="976698" cy="9187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5" name="Image 74">
            <a:extLst>
              <a:ext uri="{FF2B5EF4-FFF2-40B4-BE49-F238E27FC236}">
                <a16:creationId xmlns:a16="http://schemas.microsoft.com/office/drawing/2014/main" id="{D5A22D0A-6D3A-4461-E36F-25730EE9D5D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37500" y="1392623"/>
            <a:ext cx="1772159" cy="1598930"/>
          </a:xfrm>
          <a:prstGeom prst="rect">
            <a:avLst/>
          </a:prstGeom>
        </p:spPr>
      </p:pic>
      <p:cxnSp>
        <p:nvCxnSpPr>
          <p:cNvPr id="78" name="Connecteur : en arc 77">
            <a:extLst>
              <a:ext uri="{FF2B5EF4-FFF2-40B4-BE49-F238E27FC236}">
                <a16:creationId xmlns:a16="http://schemas.microsoft.com/office/drawing/2014/main" id="{A0AAEFAB-F158-E752-C0D1-798778D2FC06}"/>
              </a:ext>
            </a:extLst>
          </p:cNvPr>
          <p:cNvCxnSpPr>
            <a:cxnSpLocks/>
            <a:endCxn id="52" idx="1"/>
          </p:cNvCxnSpPr>
          <p:nvPr/>
        </p:nvCxnSpPr>
        <p:spPr>
          <a:xfrm flipV="1">
            <a:off x="9398000" y="1168117"/>
            <a:ext cx="589147" cy="478500"/>
          </a:xfrm>
          <a:prstGeom prst="curved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necteur : en arc 82">
            <a:extLst>
              <a:ext uri="{FF2B5EF4-FFF2-40B4-BE49-F238E27FC236}">
                <a16:creationId xmlns:a16="http://schemas.microsoft.com/office/drawing/2014/main" id="{4ED1D24C-DD8D-9B3C-4966-A28E23440E96}"/>
              </a:ext>
            </a:extLst>
          </p:cNvPr>
          <p:cNvCxnSpPr>
            <a:cxnSpLocks/>
            <a:endCxn id="59" idx="3"/>
          </p:cNvCxnSpPr>
          <p:nvPr/>
        </p:nvCxnSpPr>
        <p:spPr>
          <a:xfrm rot="16200000" flipV="1">
            <a:off x="7690651" y="1496218"/>
            <a:ext cx="1296520" cy="537674"/>
          </a:xfrm>
          <a:prstGeom prst="curvedConnector2">
            <a:avLst/>
          </a:prstGeom>
          <a:ln w="19050">
            <a:solidFill>
              <a:srgbClr val="00FE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oneTexte 2">
            <a:extLst>
              <a:ext uri="{FF2B5EF4-FFF2-40B4-BE49-F238E27FC236}">
                <a16:creationId xmlns:a16="http://schemas.microsoft.com/office/drawing/2014/main" id="{09D276E0-04A6-E927-DE96-ADED0BE46554}"/>
              </a:ext>
            </a:extLst>
          </p:cNvPr>
          <p:cNvSpPr txBox="1"/>
          <p:nvPr/>
        </p:nvSpPr>
        <p:spPr>
          <a:xfrm>
            <a:off x="6540983" y="3541046"/>
            <a:ext cx="529949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1" dirty="0">
                <a:highlight>
                  <a:srgbClr val="FFFF00"/>
                </a:highlight>
              </a:rPr>
              <a:t>Rem :  ici le secondaire n’est pas parfaitement ajusté au cercle vert </a:t>
            </a:r>
            <a:r>
              <a:rPr lang="fr-FR" sz="1000" b="1" dirty="0">
                <a:highlight>
                  <a:srgbClr val="FFFF00"/>
                </a:highlight>
                <a:sym typeface="Wingdings" panose="05000000000000000000" pitchFamily="2" charset="2"/>
              </a:rPr>
              <a:t> étapes à renouveler </a:t>
            </a:r>
            <a:endParaRPr lang="fr-FR" sz="1000" b="1" dirty="0">
              <a:highlight>
                <a:srgbClr val="FFFF00"/>
              </a:highligh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9FABB2-F76D-EC86-96BC-8145552726C5}"/>
              </a:ext>
            </a:extLst>
          </p:cNvPr>
          <p:cNvSpPr txBox="1"/>
          <p:nvPr/>
        </p:nvSpPr>
        <p:spPr>
          <a:xfrm>
            <a:off x="6775009" y="6217503"/>
            <a:ext cx="456247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1" dirty="0">
                <a:highlight>
                  <a:srgbClr val="FFFF00"/>
                </a:highlight>
              </a:rPr>
              <a:t>Rem :  ici la mire rose n’est pas parfaitement centrée, le réglage doit être amélioré 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2067F418-9EE3-F6E9-09CA-886A817EFE5E}"/>
              </a:ext>
            </a:extLst>
          </p:cNvPr>
          <p:cNvSpPr txBox="1"/>
          <p:nvPr/>
        </p:nvSpPr>
        <p:spPr>
          <a:xfrm>
            <a:off x="7464846" y="6549768"/>
            <a:ext cx="439147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b="1" i="1" dirty="0"/>
              <a:t>Version du 17/11/2024 – Pour AVA </a:t>
            </a:r>
          </a:p>
        </p:txBody>
      </p:sp>
      <p:pic>
        <p:nvPicPr>
          <p:cNvPr id="17" name="Image 16">
            <a:hlinkClick r:id="rId17"/>
            <a:extLst>
              <a:ext uri="{FF2B5EF4-FFF2-40B4-BE49-F238E27FC236}">
                <a16:creationId xmlns:a16="http://schemas.microsoft.com/office/drawing/2014/main" id="{EA65E953-1DA8-6E80-4924-6BACF1E69CDC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534886" y="6541770"/>
            <a:ext cx="2301482" cy="27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5135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403</Words>
  <Application>Microsoft Office PowerPoint</Application>
  <PresentationFormat>Grand écran</PresentationFormat>
  <Paragraphs>27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Lucida Grande</vt:lpstr>
      <vt:lpstr>Wingdings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Sébastien Droguet</dc:creator>
  <cp:lastModifiedBy>Sébastien Droguet</cp:lastModifiedBy>
  <cp:revision>22</cp:revision>
  <dcterms:created xsi:type="dcterms:W3CDTF">2024-11-17T07:59:08Z</dcterms:created>
  <dcterms:modified xsi:type="dcterms:W3CDTF">2024-11-18T10:30:57Z</dcterms:modified>
</cp:coreProperties>
</file>